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8" r:id="rId1"/>
  </p:sldMasterIdLst>
  <p:sldIdLst>
    <p:sldId id="267" r:id="rId2"/>
    <p:sldId id="256" r:id="rId3"/>
    <p:sldId id="268" r:id="rId4"/>
    <p:sldId id="269" r:id="rId5"/>
    <p:sldId id="270" r:id="rId6"/>
    <p:sldId id="264" r:id="rId7"/>
    <p:sldId id="257" r:id="rId8"/>
    <p:sldId id="265" r:id="rId9"/>
    <p:sldId id="258" r:id="rId10"/>
    <p:sldId id="259" r:id="rId11"/>
    <p:sldId id="266" r:id="rId12"/>
    <p:sldId id="262" r:id="rId13"/>
    <p:sldId id="276" r:id="rId14"/>
    <p:sldId id="260" r:id="rId15"/>
    <p:sldId id="271" r:id="rId16"/>
    <p:sldId id="261" r:id="rId17"/>
    <p:sldId id="272" r:id="rId18"/>
    <p:sldId id="273" r:id="rId19"/>
    <p:sldId id="274" r:id="rId20"/>
    <p:sldId id="275" r:id="rId2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74" d="100"/>
          <a:sy n="74" d="100"/>
        </p:scale>
        <p:origin x="1290" y="27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66442" y="1447801"/>
            <a:ext cx="662096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866442" y="4777380"/>
            <a:ext cx="662096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4EB0DFC-6FC0-4EEE-9646-F4CFAA9EF9DC}" type="datetimeFigureOut">
              <a:rPr lang="en-US" smtClean="0"/>
              <a:t>4/10/2017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2885F3-E6D3-41AB-B10B-7D3A128F0753}" type="slidenum">
              <a:rPr lang="en-US" smtClean="0"/>
              <a:t>‹#›</a:t>
            </a:fld>
            <a:endParaRPr lang="en-US"/>
          </a:p>
        </p:txBody>
      </p:sp>
    </p:spTree>
    <p:extLst>
      <p:ext uri="{BB962C8B-B14F-4D97-AF65-F5344CB8AC3E}">
        <p14:creationId xmlns:p14="http://schemas.microsoft.com/office/powerpoint/2010/main" val="10326332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6443" y="4800587"/>
            <a:ext cx="66209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866442" y="685800"/>
            <a:ext cx="662096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866443" y="5367325"/>
            <a:ext cx="662096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64EB0DFC-6FC0-4EEE-9646-F4CFAA9EF9DC}" type="datetimeFigureOut">
              <a:rPr lang="en-US" smtClean="0"/>
              <a:t>4/10/2017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2885F3-E6D3-41AB-B10B-7D3A128F0753}" type="slidenum">
              <a:rPr lang="en-US" smtClean="0"/>
              <a:t>‹#›</a:t>
            </a:fld>
            <a:endParaRPr lang="en-US"/>
          </a:p>
        </p:txBody>
      </p:sp>
    </p:spTree>
    <p:extLst>
      <p:ext uri="{BB962C8B-B14F-4D97-AF65-F5344CB8AC3E}">
        <p14:creationId xmlns:p14="http://schemas.microsoft.com/office/powerpoint/2010/main" val="26045728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66442" y="1447800"/>
            <a:ext cx="6620968"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866442" y="3657600"/>
            <a:ext cx="6620968"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64EB0DFC-6FC0-4EEE-9646-F4CFAA9EF9DC}" type="datetimeFigureOut">
              <a:rPr lang="en-US" smtClean="0"/>
              <a:t>4/10/2017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2885F3-E6D3-41AB-B10B-7D3A128F0753}" type="slidenum">
              <a:rPr lang="en-US" smtClean="0"/>
              <a:t>‹#›</a:t>
            </a:fld>
            <a:endParaRPr lang="en-US"/>
          </a:p>
        </p:txBody>
      </p:sp>
    </p:spTree>
    <p:extLst>
      <p:ext uri="{BB962C8B-B14F-4D97-AF65-F5344CB8AC3E}">
        <p14:creationId xmlns:p14="http://schemas.microsoft.com/office/powerpoint/2010/main" val="12795966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81409" y="1447800"/>
            <a:ext cx="6001049"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448177" y="3771174"/>
            <a:ext cx="546115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Edit Master text styles</a:t>
            </a:r>
          </a:p>
        </p:txBody>
      </p:sp>
      <p:sp>
        <p:nvSpPr>
          <p:cNvPr id="10" name="Text Placeholder 3"/>
          <p:cNvSpPr>
            <a:spLocks noGrp="1"/>
          </p:cNvSpPr>
          <p:nvPr>
            <p:ph type="body" sz="half" idx="2"/>
          </p:nvPr>
        </p:nvSpPr>
        <p:spPr>
          <a:xfrm>
            <a:off x="866442" y="4350657"/>
            <a:ext cx="6620968"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64EB0DFC-6FC0-4EEE-9646-F4CFAA9EF9DC}" type="datetimeFigureOut">
              <a:rPr lang="en-US" smtClean="0"/>
              <a:t>4/10/2017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2885F3-E6D3-41AB-B10B-7D3A128F0753}" type="slidenum">
              <a:rPr lang="en-US" smtClean="0"/>
              <a:t>‹#›</a:t>
            </a:fld>
            <a:endParaRPr lang="en-US"/>
          </a:p>
        </p:txBody>
      </p:sp>
      <p:sp>
        <p:nvSpPr>
          <p:cNvPr id="12" name="TextBox 11"/>
          <p:cNvSpPr txBox="1"/>
          <p:nvPr/>
        </p:nvSpPr>
        <p:spPr>
          <a:xfrm>
            <a:off x="673897" y="971253"/>
            <a:ext cx="601591"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sz="12200" dirty="0"/>
              <a:t>“</a:t>
            </a:r>
          </a:p>
        </p:txBody>
      </p:sp>
      <p:sp>
        <p:nvSpPr>
          <p:cNvPr id="15" name="TextBox 14"/>
          <p:cNvSpPr txBox="1"/>
          <p:nvPr/>
        </p:nvSpPr>
        <p:spPr>
          <a:xfrm>
            <a:off x="6999690" y="2613787"/>
            <a:ext cx="601591"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sz="12200" dirty="0"/>
              <a:t>”</a:t>
            </a:r>
          </a:p>
        </p:txBody>
      </p:sp>
    </p:spTree>
    <p:extLst>
      <p:ext uri="{BB962C8B-B14F-4D97-AF65-F5344CB8AC3E}">
        <p14:creationId xmlns:p14="http://schemas.microsoft.com/office/powerpoint/2010/main" val="275503812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66441" y="3124201"/>
            <a:ext cx="6620969"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866442" y="4777381"/>
            <a:ext cx="6620968"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4EB0DFC-6FC0-4EEE-9646-F4CFAA9EF9DC}" type="datetimeFigureOut">
              <a:rPr lang="en-US" smtClean="0"/>
              <a:t>4/10/2017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2885F3-E6D3-41AB-B10B-7D3A128F0753}" type="slidenum">
              <a:rPr lang="en-US" smtClean="0"/>
              <a:t>‹#›</a:t>
            </a:fld>
            <a:endParaRPr lang="en-US"/>
          </a:p>
        </p:txBody>
      </p:sp>
    </p:spTree>
    <p:extLst>
      <p:ext uri="{BB962C8B-B14F-4D97-AF65-F5344CB8AC3E}">
        <p14:creationId xmlns:p14="http://schemas.microsoft.com/office/powerpoint/2010/main" val="22482248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474834" y="1981200"/>
            <a:ext cx="22107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6" name="Text Placeholder 3"/>
          <p:cNvSpPr>
            <a:spLocks noGrp="1"/>
          </p:cNvSpPr>
          <p:nvPr>
            <p:ph type="body" sz="half" idx="15"/>
          </p:nvPr>
        </p:nvSpPr>
        <p:spPr>
          <a:xfrm>
            <a:off x="489475" y="2667000"/>
            <a:ext cx="219608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2913504" y="1981200"/>
            <a:ext cx="2202754"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9" name="Text Placeholder 3"/>
          <p:cNvSpPr>
            <a:spLocks noGrp="1"/>
          </p:cNvSpPr>
          <p:nvPr>
            <p:ph type="body" sz="half" idx="16"/>
          </p:nvPr>
        </p:nvSpPr>
        <p:spPr>
          <a:xfrm>
            <a:off x="2905586" y="2667000"/>
            <a:ext cx="2210671"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5344917" y="1981200"/>
            <a:ext cx="219965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Text Placeholder 3"/>
          <p:cNvSpPr>
            <a:spLocks noGrp="1"/>
          </p:cNvSpPr>
          <p:nvPr>
            <p:ph type="body" sz="half" idx="17"/>
          </p:nvPr>
        </p:nvSpPr>
        <p:spPr>
          <a:xfrm>
            <a:off x="5344917" y="2667000"/>
            <a:ext cx="2199658"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7" name="Straight Connector 16"/>
          <p:cNvCxnSpPr/>
          <p:nvPr/>
        </p:nvCxnSpPr>
        <p:spPr>
          <a:xfrm>
            <a:off x="2795334"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5223030"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64EB0DFC-6FC0-4EEE-9646-F4CFAA9EF9DC}" type="datetimeFigureOut">
              <a:rPr lang="en-US" smtClean="0"/>
              <a:t>4/10/2017</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2885F3-E6D3-41AB-B10B-7D3A128F0753}" type="slidenum">
              <a:rPr lang="en-US" smtClean="0"/>
              <a:t>‹#›</a:t>
            </a:fld>
            <a:endParaRPr lang="en-US"/>
          </a:p>
        </p:txBody>
      </p:sp>
    </p:spTree>
    <p:extLst>
      <p:ext uri="{BB962C8B-B14F-4D97-AF65-F5344CB8AC3E}">
        <p14:creationId xmlns:p14="http://schemas.microsoft.com/office/powerpoint/2010/main" val="190103516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489475" y="4250949"/>
            <a:ext cx="2205612"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9" name="Picture Placeholder 2"/>
          <p:cNvSpPr>
            <a:spLocks noGrp="1" noChangeAspect="1"/>
          </p:cNvSpPr>
          <p:nvPr>
            <p:ph type="pic" idx="15"/>
          </p:nvPr>
        </p:nvSpPr>
        <p:spPr>
          <a:xfrm>
            <a:off x="489475" y="2209800"/>
            <a:ext cx="2205612"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489475" y="4827212"/>
            <a:ext cx="2205612"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2917792" y="4250949"/>
            <a:ext cx="21984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0" name="Picture Placeholder 2"/>
          <p:cNvSpPr>
            <a:spLocks noGrp="1" noChangeAspect="1"/>
          </p:cNvSpPr>
          <p:nvPr>
            <p:ph type="pic" idx="21"/>
          </p:nvPr>
        </p:nvSpPr>
        <p:spPr>
          <a:xfrm>
            <a:off x="2917791" y="2209800"/>
            <a:ext cx="2198466"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2916776" y="4827211"/>
            <a:ext cx="2201378"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5344917" y="4250949"/>
            <a:ext cx="219965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1" name="Picture Placeholder 2"/>
          <p:cNvSpPr>
            <a:spLocks noGrp="1" noChangeAspect="1"/>
          </p:cNvSpPr>
          <p:nvPr>
            <p:ph type="pic" idx="22"/>
          </p:nvPr>
        </p:nvSpPr>
        <p:spPr>
          <a:xfrm>
            <a:off x="5344916" y="2209800"/>
            <a:ext cx="2199658"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5344824" y="4827209"/>
            <a:ext cx="2202571"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9" name="Straight Connector 18"/>
          <p:cNvCxnSpPr/>
          <p:nvPr/>
        </p:nvCxnSpPr>
        <p:spPr>
          <a:xfrm>
            <a:off x="2795334"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5223030"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64EB0DFC-6FC0-4EEE-9646-F4CFAA9EF9DC}" type="datetimeFigureOut">
              <a:rPr lang="en-US" smtClean="0"/>
              <a:t>4/10/2017</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2885F3-E6D3-41AB-B10B-7D3A128F0753}" type="slidenum">
              <a:rPr lang="en-US" smtClean="0"/>
              <a:t>‹#›</a:t>
            </a:fld>
            <a:endParaRPr lang="en-US"/>
          </a:p>
        </p:txBody>
      </p:sp>
    </p:spTree>
    <p:extLst>
      <p:ext uri="{BB962C8B-B14F-4D97-AF65-F5344CB8AC3E}">
        <p14:creationId xmlns:p14="http://schemas.microsoft.com/office/powerpoint/2010/main" val="216177703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4EB0DFC-6FC0-4EEE-9646-F4CFAA9EF9DC}" type="datetimeFigureOut">
              <a:rPr lang="en-US" smtClean="0"/>
              <a:t>4/10/2017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2885F3-E6D3-41AB-B10B-7D3A128F0753}" type="slidenum">
              <a:rPr lang="en-US" smtClean="0"/>
              <a:t>‹#›</a:t>
            </a:fld>
            <a:endParaRPr lang="en-US"/>
          </a:p>
        </p:txBody>
      </p:sp>
    </p:spTree>
    <p:extLst>
      <p:ext uri="{BB962C8B-B14F-4D97-AF65-F5344CB8AC3E}">
        <p14:creationId xmlns:p14="http://schemas.microsoft.com/office/powerpoint/2010/main" val="148096222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229782" y="430214"/>
            <a:ext cx="1314793"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489475" y="773205"/>
            <a:ext cx="5568812" cy="5483134"/>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4EB0DFC-6FC0-4EEE-9646-F4CFAA9EF9DC}" type="datetimeFigureOut">
              <a:rPr lang="en-US" smtClean="0"/>
              <a:t>4/10/2017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2885F3-E6D3-41AB-B10B-7D3A128F0753}" type="slidenum">
              <a:rPr lang="en-US" smtClean="0"/>
              <a:t>‹#›</a:t>
            </a:fld>
            <a:endParaRPr lang="en-US"/>
          </a:p>
        </p:txBody>
      </p:sp>
    </p:spTree>
    <p:extLst>
      <p:ext uri="{BB962C8B-B14F-4D97-AF65-F5344CB8AC3E}">
        <p14:creationId xmlns:p14="http://schemas.microsoft.com/office/powerpoint/2010/main" val="21879222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64EB0DFC-6FC0-4EEE-9646-F4CFAA9EF9DC}" type="datetimeFigureOut">
              <a:rPr lang="en-US" smtClean="0"/>
              <a:t>4/10/2017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2885F3-E6D3-41AB-B10B-7D3A128F0753}" type="slidenum">
              <a:rPr lang="en-US" smtClean="0"/>
              <a:t>‹#›</a:t>
            </a:fld>
            <a:endParaRPr lang="en-US"/>
          </a:p>
        </p:txBody>
      </p:sp>
    </p:spTree>
    <p:extLst>
      <p:ext uri="{BB962C8B-B14F-4D97-AF65-F5344CB8AC3E}">
        <p14:creationId xmlns:p14="http://schemas.microsoft.com/office/powerpoint/2010/main" val="19384574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66443" y="2861734"/>
            <a:ext cx="662096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866442" y="4777381"/>
            <a:ext cx="662096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4EB0DFC-6FC0-4EEE-9646-F4CFAA9EF9DC}" type="datetimeFigureOut">
              <a:rPr lang="en-US" smtClean="0"/>
              <a:t>4/10/2017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2885F3-E6D3-41AB-B10B-7D3A128F0753}" type="slidenum">
              <a:rPr lang="en-US" smtClean="0"/>
              <a:t>‹#›</a:t>
            </a:fld>
            <a:endParaRPr lang="en-US"/>
          </a:p>
        </p:txBody>
      </p:sp>
    </p:spTree>
    <p:extLst>
      <p:ext uri="{BB962C8B-B14F-4D97-AF65-F5344CB8AC3E}">
        <p14:creationId xmlns:p14="http://schemas.microsoft.com/office/powerpoint/2010/main" val="15480105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27700" y="2060576"/>
            <a:ext cx="3298113"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241975" y="2056093"/>
            <a:ext cx="3298115"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4EB0DFC-6FC0-4EEE-9646-F4CFAA9EF9DC}" type="datetimeFigureOut">
              <a:rPr lang="en-US" smtClean="0"/>
              <a:t>4/10/2017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2885F3-E6D3-41AB-B10B-7D3A128F0753}" type="slidenum">
              <a:rPr lang="en-US" smtClean="0"/>
              <a:t>‹#›</a:t>
            </a:fld>
            <a:endParaRPr lang="en-US"/>
          </a:p>
        </p:txBody>
      </p:sp>
    </p:spTree>
    <p:extLst>
      <p:ext uri="{BB962C8B-B14F-4D97-AF65-F5344CB8AC3E}">
        <p14:creationId xmlns:p14="http://schemas.microsoft.com/office/powerpoint/2010/main" val="39485059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827700" y="1905000"/>
            <a:ext cx="3298112"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27700" y="2514600"/>
            <a:ext cx="3298113"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241976" y="1905000"/>
            <a:ext cx="3298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241976" y="2514600"/>
            <a:ext cx="3298113"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4EB0DFC-6FC0-4EEE-9646-F4CFAA9EF9DC}" type="datetimeFigureOut">
              <a:rPr lang="en-US" smtClean="0"/>
              <a:t>4/10/2017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F2885F3-E6D3-41AB-B10B-7D3A128F0753}" type="slidenum">
              <a:rPr lang="en-US" smtClean="0"/>
              <a:t>‹#›</a:t>
            </a:fld>
            <a:endParaRPr lang="en-US"/>
          </a:p>
        </p:txBody>
      </p:sp>
    </p:spTree>
    <p:extLst>
      <p:ext uri="{BB962C8B-B14F-4D97-AF65-F5344CB8AC3E}">
        <p14:creationId xmlns:p14="http://schemas.microsoft.com/office/powerpoint/2010/main" val="17410547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64EB0DFC-6FC0-4EEE-9646-F4CFAA9EF9DC}" type="datetimeFigureOut">
              <a:rPr lang="en-US" smtClean="0"/>
              <a:t>4/10/2017</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3F2885F3-E6D3-41AB-B10B-7D3A128F0753}" type="slidenum">
              <a:rPr lang="en-US" smtClean="0"/>
              <a:t>‹#›</a:t>
            </a:fld>
            <a:endParaRPr lang="en-US"/>
          </a:p>
        </p:txBody>
      </p:sp>
    </p:spTree>
    <p:extLst>
      <p:ext uri="{BB962C8B-B14F-4D97-AF65-F5344CB8AC3E}">
        <p14:creationId xmlns:p14="http://schemas.microsoft.com/office/powerpoint/2010/main" val="3793667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64EB0DFC-6FC0-4EEE-9646-F4CFAA9EF9DC}" type="datetimeFigureOut">
              <a:rPr lang="en-US" smtClean="0"/>
              <a:t>4/10/2017</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3F2885F3-E6D3-41AB-B10B-7D3A128F0753}" type="slidenum">
              <a:rPr lang="en-US" smtClean="0"/>
              <a:t>‹#›</a:t>
            </a:fld>
            <a:endParaRPr lang="en-US"/>
          </a:p>
        </p:txBody>
      </p:sp>
    </p:spTree>
    <p:extLst>
      <p:ext uri="{BB962C8B-B14F-4D97-AF65-F5344CB8AC3E}">
        <p14:creationId xmlns:p14="http://schemas.microsoft.com/office/powerpoint/2010/main" val="37437213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6441" y="1447800"/>
            <a:ext cx="2551462"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3589397" y="1447800"/>
            <a:ext cx="3898013"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66441" y="3129281"/>
            <a:ext cx="2551462"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7" name="Date Placeholder 4"/>
          <p:cNvSpPr>
            <a:spLocks noGrp="1"/>
          </p:cNvSpPr>
          <p:nvPr>
            <p:ph type="dt" sz="half" idx="10"/>
          </p:nvPr>
        </p:nvSpPr>
        <p:spPr/>
        <p:txBody>
          <a:bodyPr/>
          <a:lstStyle/>
          <a:p>
            <a:fld id="{64EB0DFC-6FC0-4EEE-9646-F4CFAA9EF9DC}" type="datetimeFigureOut">
              <a:rPr lang="en-US" smtClean="0"/>
              <a:t>4/10/2017</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3F2885F3-E6D3-41AB-B10B-7D3A128F0753}" type="slidenum">
              <a:rPr lang="en-US" smtClean="0"/>
              <a:t>‹#›</a:t>
            </a:fld>
            <a:endParaRPr lang="en-US"/>
          </a:p>
        </p:txBody>
      </p:sp>
    </p:spTree>
    <p:extLst>
      <p:ext uri="{BB962C8B-B14F-4D97-AF65-F5344CB8AC3E}">
        <p14:creationId xmlns:p14="http://schemas.microsoft.com/office/powerpoint/2010/main" val="31832957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5656" y="1854192"/>
            <a:ext cx="3820674"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5213517" y="1143000"/>
            <a:ext cx="2400925"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866441" y="3657600"/>
            <a:ext cx="3814728"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64EB0DFC-6FC0-4EEE-9646-F4CFAA9EF9DC}" type="datetimeFigureOut">
              <a:rPr lang="en-US" smtClean="0"/>
              <a:t>4/10/2017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2885F3-E6D3-41AB-B10B-7D3A128F0753}" type="slidenum">
              <a:rPr lang="en-US" smtClean="0"/>
              <a:t>‹#›</a:t>
            </a:fld>
            <a:endParaRPr lang="en-US"/>
          </a:p>
        </p:txBody>
      </p:sp>
    </p:spTree>
    <p:extLst>
      <p:ext uri="{BB962C8B-B14F-4D97-AF65-F5344CB8AC3E}">
        <p14:creationId xmlns:p14="http://schemas.microsoft.com/office/powerpoint/2010/main" val="25736160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2" name="Oval 21"/>
          <p:cNvSpPr/>
          <p:nvPr/>
        </p:nvSpPr>
        <p:spPr>
          <a:xfrm>
            <a:off x="629943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5689832" y="-457200"/>
            <a:ext cx="1600200" cy="1600200"/>
          </a:xfrm>
          <a:prstGeom prst="ellipse">
            <a:avLst/>
          </a:prstGeom>
          <a:gradFill flip="none" rotWithShape="1">
            <a:gsLst>
              <a:gs pos="0">
                <a:schemeClr val="bg2">
                  <a:lumMod val="60000"/>
                  <a:lumOff val="40000"/>
                  <a:alpha val="14000"/>
                </a:schemeClr>
              </a:gs>
              <a:gs pos="73000">
                <a:schemeClr val="bg2">
                  <a:lumMod val="60000"/>
                  <a:lumOff val="40000"/>
                  <a:alpha val="0"/>
                </a:schemeClr>
              </a:gs>
              <a:gs pos="36000">
                <a:schemeClr val="bg2">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6299432" y="6096000"/>
            <a:ext cx="990600" cy="990600"/>
          </a:xfrm>
          <a:prstGeom prst="ellipse">
            <a:avLst/>
          </a:prstGeom>
          <a:gradFill flip="none" rotWithShape="1">
            <a:gsLst>
              <a:gs pos="0">
                <a:schemeClr val="bg2">
                  <a:lumMod val="60000"/>
                  <a:lumOff val="40000"/>
                  <a:alpha val="9000"/>
                </a:schemeClr>
              </a:gs>
              <a:gs pos="66000">
                <a:schemeClr val="bg2">
                  <a:lumMod val="60000"/>
                  <a:lumOff val="40000"/>
                  <a:alpha val="0"/>
                </a:schemeClr>
              </a:gs>
              <a:gs pos="36000">
                <a:schemeClr val="bg2">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153988" y="2667000"/>
            <a:ext cx="4191000" cy="4191000"/>
          </a:xfrm>
          <a:prstGeom prst="ellipse">
            <a:avLst/>
          </a:prstGeom>
          <a:gradFill flip="none" rotWithShape="1">
            <a:gsLst>
              <a:gs pos="0">
                <a:schemeClr val="bg2">
                  <a:lumMod val="60000"/>
                  <a:lumOff val="40000"/>
                  <a:alpha val="11000"/>
                </a:schemeClr>
              </a:gs>
              <a:gs pos="75000">
                <a:schemeClr val="bg2">
                  <a:lumMod val="60000"/>
                  <a:lumOff val="40000"/>
                  <a:alpha val="0"/>
                </a:schemeClr>
              </a:gs>
              <a:gs pos="36000">
                <a:schemeClr val="bg2">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39788" y="2895600"/>
            <a:ext cx="2362200" cy="2362200"/>
          </a:xfrm>
          <a:prstGeom prst="ellipse">
            <a:avLst/>
          </a:prstGeom>
          <a:gradFill flip="none" rotWithShape="1">
            <a:gsLst>
              <a:gs pos="0">
                <a:schemeClr val="bg2">
                  <a:lumMod val="60000"/>
                  <a:lumOff val="40000"/>
                  <a:alpha val="8000"/>
                </a:schemeClr>
              </a:gs>
              <a:gs pos="72000">
                <a:schemeClr val="bg2">
                  <a:lumMod val="60000"/>
                  <a:lumOff val="40000"/>
                  <a:alpha val="0"/>
                </a:schemeClr>
              </a:gs>
              <a:gs pos="36000">
                <a:schemeClr val="bg2">
                  <a:lumMod val="60000"/>
                  <a:lumOff val="4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Rectangle 18"/>
          <p:cNvSpPr/>
          <p:nvPr/>
        </p:nvSpPr>
        <p:spPr>
          <a:xfrm>
            <a:off x="7745644" y="0"/>
            <a:ext cx="685800" cy="109945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484710" y="452718"/>
            <a:ext cx="7055380"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827700" y="2052925"/>
            <a:ext cx="6711654" cy="4195481"/>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7494989" y="1828771"/>
            <a:ext cx="990599" cy="22865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64EB0DFC-6FC0-4EEE-9646-F4CFAA9EF9DC}" type="datetimeFigureOut">
              <a:rPr lang="en-US" smtClean="0"/>
              <a:t>4/10/2017</a:t>
            </a:fld>
            <a:endParaRPr lang="en-US"/>
          </a:p>
        </p:txBody>
      </p:sp>
      <p:sp>
        <p:nvSpPr>
          <p:cNvPr id="5" name="Footer Placeholder 4"/>
          <p:cNvSpPr>
            <a:spLocks noGrp="1"/>
          </p:cNvSpPr>
          <p:nvPr>
            <p:ph type="ftr" sz="quarter" idx="3"/>
          </p:nvPr>
        </p:nvSpPr>
        <p:spPr>
          <a:xfrm rot="5400000">
            <a:off x="6233335" y="3263371"/>
            <a:ext cx="3859795" cy="228660"/>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bwMode="gray">
          <a:xfrm>
            <a:off x="7766431" y="295736"/>
            <a:ext cx="628813" cy="767687"/>
          </a:xfrm>
          <a:prstGeom prst="rect">
            <a:avLst/>
          </a:prstGeom>
        </p:spPr>
        <p:txBody>
          <a:bodyPr vert="horz" lIns="91440" tIns="45720" rIns="91440" bIns="45720" rtlCol="0" anchor="b"/>
          <a:lstStyle>
            <a:lvl1pPr algn="ctr">
              <a:defRPr sz="2801" b="0" i="0">
                <a:solidFill>
                  <a:schemeClr val="tx1">
                    <a:tint val="75000"/>
                  </a:schemeClr>
                </a:solidFill>
              </a:defRPr>
            </a:lvl1pPr>
          </a:lstStyle>
          <a:p>
            <a:fld id="{3F2885F3-E6D3-41AB-B10B-7D3A128F0753}" type="slidenum">
              <a:rPr lang="en-US" smtClean="0"/>
              <a:t>‹#›</a:t>
            </a:fld>
            <a:endParaRPr lang="en-US"/>
          </a:p>
        </p:txBody>
      </p:sp>
    </p:spTree>
    <p:extLst>
      <p:ext uri="{BB962C8B-B14F-4D97-AF65-F5344CB8AC3E}">
        <p14:creationId xmlns:p14="http://schemas.microsoft.com/office/powerpoint/2010/main" val="3237380833"/>
      </p:ext>
    </p:extLst>
  </p:cSld>
  <p:clrMap bg1="dk1" tx1="lt1" bg2="dk2" tx2="lt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 id="2147483783" r:id="rId15"/>
    <p:sldLayoutId id="2147483784" r:id="rId16"/>
    <p:sldLayoutId id="2147483785" r:id="rId17"/>
  </p:sldLayoutIdLst>
  <p:txStyles>
    <p:titleStyle>
      <a:lvl1pPr algn="l" defTabSz="457207"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6" indent="-342906" algn="l" defTabSz="457207"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62" indent="-285755" algn="l" defTabSz="457207"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20"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27"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34"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14642"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49"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57"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64"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7" rtl="0" eaLnBrk="1" latinLnBrk="0" hangingPunct="1">
        <a:defRPr sz="1800" kern="1200">
          <a:solidFill>
            <a:schemeClr val="tx1"/>
          </a:solidFill>
          <a:latin typeface="+mn-lt"/>
          <a:ea typeface="+mn-ea"/>
          <a:cs typeface="+mn-cs"/>
        </a:defRPr>
      </a:lvl1pPr>
      <a:lvl2pPr marL="457207" algn="l" defTabSz="457207" rtl="0" eaLnBrk="1" latinLnBrk="0" hangingPunct="1">
        <a:defRPr sz="1800" kern="1200">
          <a:solidFill>
            <a:schemeClr val="tx1"/>
          </a:solidFill>
          <a:latin typeface="+mn-lt"/>
          <a:ea typeface="+mn-ea"/>
          <a:cs typeface="+mn-cs"/>
        </a:defRPr>
      </a:lvl2pPr>
      <a:lvl3pPr marL="914415" algn="l" defTabSz="457207" rtl="0" eaLnBrk="1" latinLnBrk="0" hangingPunct="1">
        <a:defRPr sz="1800" kern="1200">
          <a:solidFill>
            <a:schemeClr val="tx1"/>
          </a:solidFill>
          <a:latin typeface="+mn-lt"/>
          <a:ea typeface="+mn-ea"/>
          <a:cs typeface="+mn-cs"/>
        </a:defRPr>
      </a:lvl3pPr>
      <a:lvl4pPr marL="1371622" algn="l" defTabSz="457207" rtl="0" eaLnBrk="1" latinLnBrk="0" hangingPunct="1">
        <a:defRPr sz="1800" kern="1200">
          <a:solidFill>
            <a:schemeClr val="tx1"/>
          </a:solidFill>
          <a:latin typeface="+mn-lt"/>
          <a:ea typeface="+mn-ea"/>
          <a:cs typeface="+mn-cs"/>
        </a:defRPr>
      </a:lvl4pPr>
      <a:lvl5pPr marL="1828831" algn="l" defTabSz="457207" rtl="0" eaLnBrk="1" latinLnBrk="0" hangingPunct="1">
        <a:defRPr sz="1800" kern="1200">
          <a:solidFill>
            <a:schemeClr val="tx1"/>
          </a:solidFill>
          <a:latin typeface="+mn-lt"/>
          <a:ea typeface="+mn-ea"/>
          <a:cs typeface="+mn-cs"/>
        </a:defRPr>
      </a:lvl5pPr>
      <a:lvl6pPr marL="2286038" algn="l" defTabSz="457207" rtl="0" eaLnBrk="1" latinLnBrk="0" hangingPunct="1">
        <a:defRPr sz="1800" kern="1200">
          <a:solidFill>
            <a:schemeClr val="tx1"/>
          </a:solidFill>
          <a:latin typeface="+mn-lt"/>
          <a:ea typeface="+mn-ea"/>
          <a:cs typeface="+mn-cs"/>
        </a:defRPr>
      </a:lvl6pPr>
      <a:lvl7pPr marL="2743246" algn="l" defTabSz="457207" rtl="0" eaLnBrk="1" latinLnBrk="0" hangingPunct="1">
        <a:defRPr sz="1800" kern="1200">
          <a:solidFill>
            <a:schemeClr val="tx1"/>
          </a:solidFill>
          <a:latin typeface="+mn-lt"/>
          <a:ea typeface="+mn-ea"/>
          <a:cs typeface="+mn-cs"/>
        </a:defRPr>
      </a:lvl7pPr>
      <a:lvl8pPr marL="3200453" algn="l" defTabSz="457207" rtl="0" eaLnBrk="1" latinLnBrk="0" hangingPunct="1">
        <a:defRPr sz="1800" kern="1200">
          <a:solidFill>
            <a:schemeClr val="tx1"/>
          </a:solidFill>
          <a:latin typeface="+mn-lt"/>
          <a:ea typeface="+mn-ea"/>
          <a:cs typeface="+mn-cs"/>
        </a:defRPr>
      </a:lvl8pPr>
      <a:lvl9pPr marL="3657661" algn="l" defTabSz="45720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microsoft.com/office/2007/relationships/hdphoto" Target="../media/hdphoto1.wdp"/></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2658415"/>
            <a:ext cx="9144000" cy="3329581"/>
          </a:xfrm>
        </p:spPr>
        <p:txBody>
          <a:bodyPr/>
          <a:lstStyle/>
          <a:p>
            <a:pPr algn="r"/>
            <a:r>
              <a:rPr lang="ar-AE" dirty="0" smtClean="0">
                <a:solidFill>
                  <a:schemeClr val="tx1"/>
                </a:solidFill>
                <a:effectLst>
                  <a:outerShdw blurRad="38100" dist="38100" dir="2700000" algn="tl">
                    <a:srgbClr val="000000">
                      <a:alpha val="43137"/>
                    </a:srgbClr>
                  </a:outerShdw>
                </a:effectLst>
                <a:latin typeface="Brush Script Std" panose="03060802040607070404" pitchFamily="66" charset="0"/>
              </a:rPr>
              <a:t> </a:t>
            </a:r>
            <a:r>
              <a:rPr lang="en-US" dirty="0" smtClean="0">
                <a:solidFill>
                  <a:schemeClr val="tx1"/>
                </a:solidFill>
                <a:effectLst>
                  <a:outerShdw blurRad="38100" dist="38100" dir="2700000" algn="tl">
                    <a:srgbClr val="000000">
                      <a:alpha val="43137"/>
                    </a:srgbClr>
                  </a:outerShdw>
                </a:effectLst>
                <a:latin typeface="Brush Script Std" panose="03060802040607070404" pitchFamily="66" charset="0"/>
              </a:rPr>
              <a:t>DIGI </a:t>
            </a:r>
            <a:r>
              <a:rPr lang="en-US" dirty="0" smtClean="0">
                <a:solidFill>
                  <a:schemeClr val="tx1"/>
                </a:solidFill>
                <a:effectLst>
                  <a:outerShdw blurRad="38100" dist="38100" dir="2700000" algn="tl">
                    <a:srgbClr val="000000">
                      <a:alpha val="43137"/>
                    </a:srgbClr>
                  </a:outerShdw>
                </a:effectLst>
                <a:latin typeface="Trebuchet MS" panose="020B0603020202020204" pitchFamily="34" charset="0"/>
              </a:rPr>
              <a:t>Menu</a:t>
            </a:r>
            <a:endParaRPr lang="en-US" dirty="0">
              <a:solidFill>
                <a:schemeClr val="tx1"/>
              </a:solidFill>
              <a:effectLst>
                <a:outerShdw blurRad="38100" dist="38100" dir="2700000" algn="tl">
                  <a:srgbClr val="000000">
                    <a:alpha val="43137"/>
                  </a:srgbClr>
                </a:outerShdw>
              </a:effectLst>
              <a:latin typeface="Trebuchet MS" panose="020B0603020202020204" pitchFamily="34" charset="0"/>
            </a:endParaRPr>
          </a:p>
        </p:txBody>
      </p:sp>
      <p:sp>
        <p:nvSpPr>
          <p:cNvPr id="3" name="Subtitle 2"/>
          <p:cNvSpPr>
            <a:spLocks noGrp="1"/>
          </p:cNvSpPr>
          <p:nvPr>
            <p:ph type="subTitle" idx="1"/>
          </p:nvPr>
        </p:nvSpPr>
        <p:spPr>
          <a:xfrm>
            <a:off x="0" y="5987994"/>
            <a:ext cx="9144000" cy="861420"/>
          </a:xfrm>
        </p:spPr>
        <p:txBody>
          <a:bodyPr/>
          <a:lstStyle/>
          <a:p>
            <a:pPr algn="r"/>
            <a:r>
              <a:rPr lang="en-US" b="1" dirty="0" smtClean="0">
                <a:solidFill>
                  <a:schemeClr val="tx1"/>
                </a:solidFill>
                <a:effectLst>
                  <a:outerShdw blurRad="38100" dist="38100" dir="2700000" algn="tl">
                    <a:srgbClr val="000000">
                      <a:alpha val="43137"/>
                    </a:srgbClr>
                  </a:outerShdw>
                </a:effectLst>
              </a:rPr>
              <a:t>A better food Ordering experience</a:t>
            </a:r>
            <a:endParaRPr lang="en-US" b="1" dirty="0">
              <a:solidFill>
                <a:schemeClr val="tx1"/>
              </a:solidFill>
              <a:effectLst>
                <a:outerShdw blurRad="38100" dist="38100" dir="2700000" algn="tl">
                  <a:srgbClr val="000000">
                    <a:alpha val="43137"/>
                  </a:srgbClr>
                </a:outerShdw>
              </a:effectLst>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02359" y="2132455"/>
            <a:ext cx="2857500" cy="2857500"/>
          </a:xfrm>
          <a:prstGeom prst="rect">
            <a:avLst/>
          </a:prstGeom>
        </p:spPr>
      </p:pic>
    </p:spTree>
    <p:extLst>
      <p:ext uri="{BB962C8B-B14F-4D97-AF65-F5344CB8AC3E}">
        <p14:creationId xmlns:p14="http://schemas.microsoft.com/office/powerpoint/2010/main" val="52363855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1705" y="1879368"/>
            <a:ext cx="7053542" cy="1824113"/>
          </a:xfrm>
        </p:spPr>
        <p:txBody>
          <a:bodyPr/>
          <a:lstStyle/>
          <a:p>
            <a:r>
              <a:rPr lang="en-US" sz="3300" b="1" dirty="0" smtClean="0"/>
              <a:t>POV (2):</a:t>
            </a:r>
            <a:r>
              <a:rPr lang="en-US" sz="2700" dirty="0" smtClean="0"/>
              <a:t>We met the owner who showed interest in this unique idea of attracting and reaching customers </a:t>
            </a:r>
            <a:br>
              <a:rPr lang="en-US" sz="2700" dirty="0" smtClean="0"/>
            </a:br>
            <a:r>
              <a:rPr lang="en-US" sz="2700" dirty="0" smtClean="0"/>
              <a:t>he said it would be game changing if they get this type of service</a:t>
            </a:r>
            <a:r>
              <a:rPr lang="en-US" sz="2700" dirty="0" smtClean="0"/>
              <a:t/>
            </a:r>
            <a:br>
              <a:rPr lang="en-US" sz="2700" dirty="0" smtClean="0"/>
            </a:br>
            <a:endParaRPr lang="en-US" sz="2700" dirty="0"/>
          </a:p>
        </p:txBody>
      </p:sp>
    </p:spTree>
    <p:extLst>
      <p:ext uri="{BB962C8B-B14F-4D97-AF65-F5344CB8AC3E}">
        <p14:creationId xmlns:p14="http://schemas.microsoft.com/office/powerpoint/2010/main" val="220523944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79566" y="2230476"/>
            <a:ext cx="7019108" cy="3116588"/>
          </a:xfrm>
          <a:prstGeom prst="rect">
            <a:avLst/>
          </a:prstGeom>
        </p:spPr>
        <p:txBody>
          <a:bodyPr vert="horz" lIns="91440" tIns="45720" rIns="91440" bIns="45720" rtlCol="0">
            <a:normAutofit fontScale="92500" lnSpcReduction="10000"/>
          </a:bodyPr>
          <a:lstStyle>
            <a:lvl1pPr marL="342906" indent="-342906" defTabSz="457207">
              <a:spcBef>
                <a:spcPts val="1000"/>
              </a:spcBef>
              <a:spcAft>
                <a:spcPts val="0"/>
              </a:spcAft>
              <a:buClr>
                <a:schemeClr val="bg2">
                  <a:lumMod val="40000"/>
                  <a:lumOff val="60000"/>
                </a:schemeClr>
              </a:buClr>
              <a:buSzPct val="80000"/>
              <a:buFont typeface="Wingdings 3" charset="2"/>
              <a:buBlip>
                <a:blip r:embed="rId2"/>
              </a:buBlip>
              <a:defRPr sz="2000" b="0" i="0">
                <a:latin typeface="+mj-lt"/>
                <a:ea typeface="+mj-ea"/>
                <a:cs typeface="+mj-cs"/>
              </a:defRPr>
            </a:lvl1pPr>
            <a:lvl2pPr marL="742962" indent="-285755" defTabSz="457207">
              <a:spcBef>
                <a:spcPts val="1000"/>
              </a:spcBef>
              <a:spcAft>
                <a:spcPts val="0"/>
              </a:spcAft>
              <a:buClr>
                <a:schemeClr val="bg2">
                  <a:lumMod val="40000"/>
                  <a:lumOff val="60000"/>
                </a:schemeClr>
              </a:buClr>
              <a:buSzPct val="80000"/>
              <a:buFont typeface="Wingdings 3" charset="2"/>
              <a:buChar char=""/>
              <a:defRPr b="0" i="0">
                <a:latin typeface="+mj-lt"/>
                <a:ea typeface="+mj-ea"/>
                <a:cs typeface="+mj-cs"/>
              </a:defRPr>
            </a:lvl2pPr>
            <a:lvl3pPr marL="1143020" indent="-228604" defTabSz="457207">
              <a:spcBef>
                <a:spcPts val="1000"/>
              </a:spcBef>
              <a:spcAft>
                <a:spcPts val="0"/>
              </a:spcAft>
              <a:buClr>
                <a:schemeClr val="bg2">
                  <a:lumMod val="40000"/>
                  <a:lumOff val="60000"/>
                </a:schemeClr>
              </a:buClr>
              <a:buSzPct val="80000"/>
              <a:buFont typeface="Wingdings 3" charset="2"/>
              <a:buChar char=""/>
              <a:defRPr sz="1600" b="0" i="0">
                <a:latin typeface="+mj-lt"/>
                <a:ea typeface="+mj-ea"/>
                <a:cs typeface="+mj-cs"/>
              </a:defRPr>
            </a:lvl3pPr>
            <a:lvl4pPr marL="1600227" indent="-228604" defTabSz="457207">
              <a:spcBef>
                <a:spcPts val="1000"/>
              </a:spcBef>
              <a:spcAft>
                <a:spcPts val="0"/>
              </a:spcAft>
              <a:buClr>
                <a:schemeClr val="bg2">
                  <a:lumMod val="40000"/>
                  <a:lumOff val="60000"/>
                </a:schemeClr>
              </a:buClr>
              <a:buSzPct val="80000"/>
              <a:buFont typeface="Wingdings 3" charset="2"/>
              <a:buChar char=""/>
              <a:defRPr sz="1400" b="0" i="0">
                <a:latin typeface="+mj-lt"/>
                <a:ea typeface="+mj-ea"/>
                <a:cs typeface="+mj-cs"/>
              </a:defRPr>
            </a:lvl4pPr>
            <a:lvl5pPr marL="2057434" indent="-228604" defTabSz="457207">
              <a:spcBef>
                <a:spcPts val="1000"/>
              </a:spcBef>
              <a:spcAft>
                <a:spcPts val="0"/>
              </a:spcAft>
              <a:buClr>
                <a:schemeClr val="bg2">
                  <a:lumMod val="40000"/>
                  <a:lumOff val="60000"/>
                </a:schemeClr>
              </a:buClr>
              <a:buSzPct val="80000"/>
              <a:buFont typeface="Wingdings 3" charset="2"/>
              <a:buChar char=""/>
              <a:defRPr sz="1400" b="0" i="0">
                <a:latin typeface="+mj-lt"/>
                <a:ea typeface="+mj-ea"/>
                <a:cs typeface="+mj-cs"/>
              </a:defRPr>
            </a:lvl5pPr>
            <a:lvl6pPr marL="2514642" indent="-228604" defTabSz="457207">
              <a:spcBef>
                <a:spcPts val="1000"/>
              </a:spcBef>
              <a:spcAft>
                <a:spcPts val="0"/>
              </a:spcAft>
              <a:buClr>
                <a:schemeClr val="bg2">
                  <a:lumMod val="40000"/>
                  <a:lumOff val="60000"/>
                </a:schemeClr>
              </a:buClr>
              <a:buSzPct val="80000"/>
              <a:buFont typeface="Wingdings 3" charset="2"/>
              <a:buChar char=""/>
              <a:defRPr sz="1400" b="0" i="0">
                <a:latin typeface="+mj-lt"/>
                <a:ea typeface="+mj-ea"/>
                <a:cs typeface="+mj-cs"/>
              </a:defRPr>
            </a:lvl6pPr>
            <a:lvl7pPr marL="2971849" indent="-228604" defTabSz="457207">
              <a:spcBef>
                <a:spcPts val="1000"/>
              </a:spcBef>
              <a:spcAft>
                <a:spcPts val="0"/>
              </a:spcAft>
              <a:buClr>
                <a:schemeClr val="bg2">
                  <a:lumMod val="40000"/>
                  <a:lumOff val="60000"/>
                </a:schemeClr>
              </a:buClr>
              <a:buSzPct val="80000"/>
              <a:buFont typeface="Wingdings 3" charset="2"/>
              <a:buChar char=""/>
              <a:defRPr sz="1400" b="0" i="0">
                <a:latin typeface="+mj-lt"/>
                <a:ea typeface="+mj-ea"/>
                <a:cs typeface="+mj-cs"/>
              </a:defRPr>
            </a:lvl7pPr>
            <a:lvl8pPr marL="3429057" indent="-228604" defTabSz="457207">
              <a:spcBef>
                <a:spcPts val="1000"/>
              </a:spcBef>
              <a:spcAft>
                <a:spcPts val="0"/>
              </a:spcAft>
              <a:buClr>
                <a:schemeClr val="bg2">
                  <a:lumMod val="40000"/>
                  <a:lumOff val="60000"/>
                </a:schemeClr>
              </a:buClr>
              <a:buSzPct val="80000"/>
              <a:buFont typeface="Wingdings 3" charset="2"/>
              <a:buChar char=""/>
              <a:defRPr sz="1400" b="0" i="0">
                <a:latin typeface="+mj-lt"/>
                <a:ea typeface="+mj-ea"/>
                <a:cs typeface="+mj-cs"/>
              </a:defRPr>
            </a:lvl8pPr>
            <a:lvl9pPr marL="3886264" indent="-228604" defTabSz="457207">
              <a:spcBef>
                <a:spcPts val="1000"/>
              </a:spcBef>
              <a:spcAft>
                <a:spcPts val="0"/>
              </a:spcAft>
              <a:buClr>
                <a:schemeClr val="bg2">
                  <a:lumMod val="40000"/>
                  <a:lumOff val="60000"/>
                </a:schemeClr>
              </a:buClr>
              <a:buSzPct val="80000"/>
              <a:buFont typeface="Wingdings 3" charset="2"/>
              <a:buChar char=""/>
              <a:defRPr sz="1400" b="0" i="0">
                <a:latin typeface="+mj-lt"/>
                <a:ea typeface="+mj-ea"/>
                <a:cs typeface="+mj-cs"/>
              </a:defRPr>
            </a:lvl9pPr>
          </a:lstStyle>
          <a:p>
            <a:r>
              <a:rPr lang="en-US" dirty="0"/>
              <a:t>HMW we make website</a:t>
            </a:r>
          </a:p>
          <a:p>
            <a:r>
              <a:rPr lang="en-US" dirty="0"/>
              <a:t>HMW make app page</a:t>
            </a:r>
          </a:p>
          <a:p>
            <a:r>
              <a:rPr lang="en-US" dirty="0"/>
              <a:t>HMW get </a:t>
            </a:r>
            <a:r>
              <a:rPr lang="en-US" dirty="0" smtClean="0"/>
              <a:t>customers</a:t>
            </a:r>
          </a:p>
          <a:p>
            <a:r>
              <a:rPr lang="en-US" dirty="0" smtClean="0"/>
              <a:t>HMW built a backend</a:t>
            </a:r>
            <a:endParaRPr lang="en-US" dirty="0"/>
          </a:p>
          <a:p>
            <a:r>
              <a:rPr lang="en-US" dirty="0"/>
              <a:t>HMW appearance on social media</a:t>
            </a:r>
          </a:p>
          <a:p>
            <a:r>
              <a:rPr lang="en-US" dirty="0"/>
              <a:t>HMW give speical deals</a:t>
            </a:r>
          </a:p>
          <a:p>
            <a:r>
              <a:rPr lang="en-US" dirty="0"/>
              <a:t>HMW give discounts and rewards to users</a:t>
            </a:r>
          </a:p>
          <a:p>
            <a:r>
              <a:rPr lang="en-US" dirty="0"/>
              <a:t>HMW </a:t>
            </a:r>
            <a:r>
              <a:rPr lang="en-US" dirty="0" smtClean="0"/>
              <a:t>to market </a:t>
            </a:r>
            <a:r>
              <a:rPr lang="en-US" dirty="0"/>
              <a:t>the restaurant page</a:t>
            </a:r>
          </a:p>
          <a:p>
            <a:endParaRPr lang="en-US" dirty="0"/>
          </a:p>
          <a:p>
            <a:endParaRPr lang="en-US" dirty="0"/>
          </a:p>
          <a:p>
            <a:endParaRPr lang="en-US" dirty="0"/>
          </a:p>
        </p:txBody>
      </p:sp>
      <p:sp>
        <p:nvSpPr>
          <p:cNvPr id="6" name="Title 4"/>
          <p:cNvSpPr txBox="1">
            <a:spLocks/>
          </p:cNvSpPr>
          <p:nvPr/>
        </p:nvSpPr>
        <p:spPr>
          <a:xfrm>
            <a:off x="0" y="505105"/>
            <a:ext cx="9144000" cy="584775"/>
          </a:xfrm>
          <a:prstGeom prst="rect">
            <a:avLst/>
          </a:prstGeom>
          <a:noFill/>
        </p:spPr>
        <p:txBody>
          <a:bodyPr vert="horz" wrap="square" lIns="91440" tIns="45720" rIns="91440" bIns="45720" rtlCol="0" anchor="t">
            <a:spAutoFit/>
          </a:bodyPr>
          <a:lstStyle>
            <a:lvl1pPr algn="l" defTabSz="457207"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defTabSz="457200"/>
            <a:r>
              <a:rPr lang="en-US" sz="3200" dirty="0">
                <a:solidFill>
                  <a:schemeClr val="tx1"/>
                </a:solidFill>
                <a:effectLst>
                  <a:outerShdw blurRad="38100" dist="38100" dir="2700000" algn="tl">
                    <a:srgbClr val="000000">
                      <a:alpha val="43137"/>
                    </a:srgbClr>
                  </a:outerShdw>
                </a:effectLst>
                <a:latin typeface="Trebuchet MS" panose="020B0603020202020204" pitchFamily="34" charset="0"/>
                <a:ea typeface="+mn-ea"/>
                <a:cs typeface="+mn-cs"/>
              </a:rPr>
              <a:t>How Might We?</a:t>
            </a:r>
          </a:p>
        </p:txBody>
      </p:sp>
    </p:spTree>
    <p:extLst>
      <p:ext uri="{BB962C8B-B14F-4D97-AF65-F5344CB8AC3E}">
        <p14:creationId xmlns:p14="http://schemas.microsoft.com/office/powerpoint/2010/main" val="186163666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52718"/>
            <a:ext cx="9144000" cy="584775"/>
          </a:xfrm>
          <a:noFill/>
        </p:spPr>
        <p:txBody>
          <a:bodyPr vert="horz" wrap="square" lIns="91440" tIns="45720" rIns="91440" bIns="45720" rtlCol="0" anchor="t">
            <a:spAutoFit/>
          </a:bodyPr>
          <a:lstStyle/>
          <a:p>
            <a:pPr algn="ctr" defTabSz="457200"/>
            <a:r>
              <a:rPr lang="en-US" sz="3200" dirty="0">
                <a:solidFill>
                  <a:schemeClr val="tx1"/>
                </a:solidFill>
                <a:effectLst>
                  <a:outerShdw blurRad="38100" dist="38100" dir="2700000" algn="tl">
                    <a:srgbClr val="000000">
                      <a:alpha val="43137"/>
                    </a:srgbClr>
                  </a:outerShdw>
                </a:effectLst>
                <a:latin typeface="Trebuchet MS" panose="020B0603020202020204" pitchFamily="34" charset="0"/>
                <a:ea typeface="+mn-ea"/>
                <a:cs typeface="+mn-cs"/>
              </a:rPr>
              <a:t>3 Best HMW</a:t>
            </a:r>
          </a:p>
        </p:txBody>
      </p:sp>
      <p:sp>
        <p:nvSpPr>
          <p:cNvPr id="3" name="Content Placeholder 2"/>
          <p:cNvSpPr>
            <a:spLocks noGrp="1"/>
          </p:cNvSpPr>
          <p:nvPr>
            <p:ph idx="1"/>
          </p:nvPr>
        </p:nvSpPr>
        <p:spPr>
          <a:xfrm>
            <a:off x="888274" y="2052925"/>
            <a:ext cx="7480663" cy="4195481"/>
          </a:xfrm>
        </p:spPr>
        <p:txBody>
          <a:bodyPr vert="horz" lIns="91440" tIns="45720" rIns="91440" bIns="45720" rtlCol="0">
            <a:normAutofit/>
          </a:bodyPr>
          <a:lstStyle/>
          <a:p>
            <a:pPr>
              <a:buBlip>
                <a:blip r:embed="rId2"/>
              </a:buBlip>
            </a:pPr>
            <a:r>
              <a:rPr lang="en-US" dirty="0"/>
              <a:t>HMW make app page for restauraunts</a:t>
            </a:r>
          </a:p>
          <a:p>
            <a:pPr>
              <a:buBlip>
                <a:blip r:embed="rId2"/>
              </a:buBlip>
            </a:pPr>
            <a:r>
              <a:rPr lang="en-US" dirty="0"/>
              <a:t>HMW get customers</a:t>
            </a:r>
          </a:p>
          <a:p>
            <a:pPr>
              <a:buBlip>
                <a:blip r:embed="rId2"/>
              </a:buBlip>
            </a:pPr>
            <a:r>
              <a:rPr lang="en-US" dirty="0"/>
              <a:t>HMW implement ratings system</a:t>
            </a:r>
          </a:p>
          <a:p>
            <a:pPr>
              <a:buBlip>
                <a:blip r:embed="rId2"/>
              </a:buBlip>
            </a:pPr>
            <a:endParaRPr lang="en-US" dirty="0"/>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70644" y="5732393"/>
            <a:ext cx="3189244" cy="516013"/>
          </a:xfrm>
          <a:prstGeom prst="rect">
            <a:avLst/>
          </a:prstGeom>
          <a:ln>
            <a:noFill/>
          </a:ln>
          <a:effectLst>
            <a:outerShdw blurRad="292100" dist="139700" dir="2700000" algn="tl" rotWithShape="0">
              <a:srgbClr val="333333">
                <a:alpha val="65000"/>
              </a:srgbClr>
            </a:outerShdw>
          </a:effectLst>
        </p:spPr>
      </p:pic>
      <p:pic>
        <p:nvPicPr>
          <p:cNvPr id="6" name="Picture 5"/>
          <p:cNvPicPr>
            <a:picLocks noChangeAspect="1"/>
          </p:cNvPicPr>
          <p:nvPr/>
        </p:nvPicPr>
        <p:blipFill rotWithShape="1">
          <a:blip r:embed="rId4" cstate="print">
            <a:extLst>
              <a:ext uri="{28A0092B-C50C-407E-A947-70E740481C1C}">
                <a14:useLocalDpi xmlns:a14="http://schemas.microsoft.com/office/drawing/2010/main" val="0"/>
              </a:ext>
            </a:extLst>
          </a:blip>
          <a:srcRect b="50100"/>
          <a:stretch/>
        </p:blipFill>
        <p:spPr>
          <a:xfrm>
            <a:off x="2065227" y="4076685"/>
            <a:ext cx="4709170" cy="160308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34103016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52718"/>
            <a:ext cx="9144000" cy="584775"/>
          </a:xfrm>
          <a:noFill/>
        </p:spPr>
        <p:txBody>
          <a:bodyPr vert="horz" wrap="square" lIns="91440" tIns="45720" rIns="91440" bIns="45720" rtlCol="0" anchor="t">
            <a:spAutoFit/>
          </a:bodyPr>
          <a:lstStyle/>
          <a:p>
            <a:pPr algn="ctr" defTabSz="457200"/>
            <a:r>
              <a:rPr lang="en-US" sz="3200" dirty="0" smtClean="0">
                <a:solidFill>
                  <a:schemeClr val="tx1"/>
                </a:solidFill>
                <a:effectLst>
                  <a:outerShdw blurRad="38100" dist="38100" dir="2700000" algn="tl">
                    <a:srgbClr val="000000">
                      <a:alpha val="43137"/>
                    </a:srgbClr>
                  </a:outerShdw>
                </a:effectLst>
                <a:latin typeface="Trebuchet MS" panose="020B0603020202020204" pitchFamily="34" charset="0"/>
                <a:ea typeface="+mn-ea"/>
                <a:cs typeface="+mn-cs"/>
              </a:rPr>
              <a:t>Solution</a:t>
            </a:r>
            <a:endParaRPr lang="en-US" sz="3200" dirty="0">
              <a:solidFill>
                <a:schemeClr val="tx1"/>
              </a:solidFill>
              <a:effectLst>
                <a:outerShdw blurRad="38100" dist="38100" dir="2700000" algn="tl">
                  <a:srgbClr val="000000">
                    <a:alpha val="43137"/>
                  </a:srgbClr>
                </a:outerShdw>
              </a:effectLst>
              <a:latin typeface="Trebuchet MS" panose="020B0603020202020204" pitchFamily="34" charset="0"/>
              <a:ea typeface="+mn-ea"/>
              <a:cs typeface="+mn-cs"/>
            </a:endParaRPr>
          </a:p>
        </p:txBody>
      </p:sp>
      <p:sp>
        <p:nvSpPr>
          <p:cNvPr id="3" name="Content Placeholder 2"/>
          <p:cNvSpPr>
            <a:spLocks noGrp="1"/>
          </p:cNvSpPr>
          <p:nvPr>
            <p:ph idx="1"/>
          </p:nvPr>
        </p:nvSpPr>
        <p:spPr/>
        <p:txBody>
          <a:bodyPr/>
          <a:lstStyle/>
          <a:p>
            <a:r>
              <a:rPr lang="en-US" dirty="0" smtClean="0"/>
              <a:t>We will built an app that will offer deals and display a digital menu </a:t>
            </a:r>
          </a:p>
          <a:p>
            <a:r>
              <a:rPr lang="en-US" dirty="0" smtClean="0"/>
              <a:t>It can be accessed through a smartphone</a:t>
            </a:r>
          </a:p>
          <a:p>
            <a:r>
              <a:rPr lang="en-US" dirty="0" smtClean="0"/>
              <a:t>You can also choose the item, add addon and upgrade meals from the app</a:t>
            </a:r>
          </a:p>
          <a:p>
            <a:r>
              <a:rPr lang="en-US" dirty="0" smtClean="0"/>
              <a:t>You can also check the rating of dishes and restauraunts </a:t>
            </a:r>
          </a:p>
          <a:p>
            <a:r>
              <a:rPr lang="en-US" dirty="0" smtClean="0"/>
              <a:t>You can order food online and at dine in</a:t>
            </a:r>
          </a:p>
          <a:p>
            <a:endParaRPr lang="en-US" dirty="0"/>
          </a:p>
        </p:txBody>
      </p:sp>
    </p:spTree>
    <p:extLst>
      <p:ext uri="{BB962C8B-B14F-4D97-AF65-F5344CB8AC3E}">
        <p14:creationId xmlns:p14="http://schemas.microsoft.com/office/powerpoint/2010/main" val="404071497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52718"/>
            <a:ext cx="9144000" cy="584775"/>
          </a:xfrm>
          <a:noFill/>
        </p:spPr>
        <p:txBody>
          <a:bodyPr vert="horz" wrap="square" lIns="91440" tIns="45720" rIns="91440" bIns="45720" rtlCol="0" anchor="t">
            <a:spAutoFit/>
          </a:bodyPr>
          <a:lstStyle/>
          <a:p>
            <a:pPr algn="ctr" defTabSz="457200"/>
            <a:r>
              <a:rPr lang="en-US" sz="3200" dirty="0">
                <a:solidFill>
                  <a:schemeClr val="tx1"/>
                </a:solidFill>
                <a:effectLst>
                  <a:outerShdw blurRad="38100" dist="38100" dir="2700000" algn="tl">
                    <a:srgbClr val="000000">
                      <a:alpha val="43137"/>
                    </a:srgbClr>
                  </a:outerShdw>
                </a:effectLst>
                <a:latin typeface="Trebuchet MS" panose="020B0603020202020204" pitchFamily="34" charset="0"/>
                <a:ea typeface="+mn-ea"/>
                <a:cs typeface="+mn-cs"/>
              </a:rPr>
              <a:t>Prototype</a:t>
            </a: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744515" y="1563903"/>
            <a:ext cx="1784583" cy="3642288"/>
          </a:xfrm>
          <a:prstGeom prst="rect">
            <a:avLst/>
          </a:prstGeom>
        </p:spPr>
      </p:pic>
      <p:pic>
        <p:nvPicPr>
          <p:cNvPr id="3" name="Picture 2"/>
          <p:cNvPicPr>
            <a:picLocks noChangeAspect="1"/>
          </p:cNvPicPr>
          <p:nvPr/>
        </p:nvPicPr>
        <p:blipFill>
          <a:blip r:embed="rId3">
            <a:extLst>
              <a:ext uri="{BEBA8EAE-BF5A-486C-A8C5-ECC9F3942E4B}">
                <a14:imgProps xmlns:a14="http://schemas.microsoft.com/office/drawing/2010/main">
                  <a14:imgLayer r:embed="rId4">
                    <a14:imgEffect>
                      <a14:colorTemperature colorTemp="6900"/>
                    </a14:imgEffect>
                    <a14:imgEffect>
                      <a14:saturation sat="129000"/>
                    </a14:imgEffect>
                  </a14:imgLayer>
                </a14:imgProps>
              </a:ext>
              <a:ext uri="{28A0092B-C50C-407E-A947-70E740481C1C}">
                <a14:useLocalDpi xmlns:a14="http://schemas.microsoft.com/office/drawing/2010/main" val="0"/>
              </a:ext>
            </a:extLst>
          </a:blip>
          <a:stretch>
            <a:fillRect/>
          </a:stretch>
        </p:blipFill>
        <p:spPr>
          <a:xfrm>
            <a:off x="127082" y="1563903"/>
            <a:ext cx="2109854" cy="3866165"/>
          </a:xfrm>
          <a:prstGeom prst="rect">
            <a:avLst/>
          </a:prstGeom>
          <a:noFill/>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82620" y="1563903"/>
            <a:ext cx="1771465" cy="3619473"/>
          </a:xfrm>
          <a:prstGeom prst="rect">
            <a:avLst/>
          </a:prstGeom>
        </p:spPr>
      </p:pic>
      <p:pic>
        <p:nvPicPr>
          <p:cNvPr id="5" name="Picture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11600" y="1599006"/>
            <a:ext cx="2049065" cy="3584370"/>
          </a:xfrm>
          <a:prstGeom prst="rect">
            <a:avLst/>
          </a:prstGeom>
        </p:spPr>
      </p:pic>
    </p:spTree>
    <p:extLst>
      <p:ext uri="{BB962C8B-B14F-4D97-AF65-F5344CB8AC3E}">
        <p14:creationId xmlns:p14="http://schemas.microsoft.com/office/powerpoint/2010/main" val="245699946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4710" y="452718"/>
            <a:ext cx="7055380" cy="584775"/>
          </a:xfrm>
          <a:noFill/>
        </p:spPr>
        <p:txBody>
          <a:bodyPr vert="horz" wrap="square" lIns="91440" tIns="45720" rIns="91440" bIns="45720" rtlCol="0" anchor="t">
            <a:spAutoFit/>
          </a:bodyPr>
          <a:lstStyle/>
          <a:p>
            <a:pPr algn="ctr" defTabSz="457200"/>
            <a:r>
              <a:rPr lang="en-US" sz="3200" dirty="0">
                <a:solidFill>
                  <a:schemeClr val="tx1"/>
                </a:solidFill>
                <a:effectLst>
                  <a:outerShdw blurRad="38100" dist="38100" dir="2700000" algn="tl">
                    <a:srgbClr val="000000">
                      <a:alpha val="43137"/>
                    </a:srgbClr>
                  </a:outerShdw>
                </a:effectLst>
                <a:latin typeface="Trebuchet MS" panose="020B0603020202020204" pitchFamily="34" charset="0"/>
                <a:ea typeface="+mn-ea"/>
                <a:cs typeface="+mn-cs"/>
              </a:rPr>
              <a:t>Photo &amp; Text reviews</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30164" y="1472129"/>
            <a:ext cx="4106638" cy="230998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33016" y="2013920"/>
            <a:ext cx="4227657" cy="122640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18778" y="4159876"/>
            <a:ext cx="6545139" cy="259165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35693864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52718"/>
            <a:ext cx="9144000" cy="584775"/>
          </a:xfrm>
          <a:noFill/>
        </p:spPr>
        <p:txBody>
          <a:bodyPr vert="horz" wrap="square" lIns="91440" tIns="45720" rIns="91440" bIns="45720" rtlCol="0" anchor="t">
            <a:spAutoFit/>
          </a:bodyPr>
          <a:lstStyle/>
          <a:p>
            <a:pPr algn="ctr" defTabSz="457200"/>
            <a:r>
              <a:rPr lang="en-US" sz="3200" dirty="0">
                <a:solidFill>
                  <a:schemeClr val="tx1"/>
                </a:solidFill>
                <a:effectLst>
                  <a:outerShdw blurRad="38100" dist="38100" dir="2700000" algn="tl">
                    <a:srgbClr val="000000">
                      <a:alpha val="43137"/>
                    </a:srgbClr>
                  </a:outerShdw>
                </a:effectLst>
                <a:latin typeface="Trebuchet MS" panose="020B0603020202020204" pitchFamily="34" charset="0"/>
                <a:ea typeface="+mn-ea"/>
                <a:cs typeface="+mn-cs"/>
              </a:rPr>
              <a:t>How it </a:t>
            </a:r>
            <a:r>
              <a:rPr lang="en-US" sz="3200" dirty="0" smtClean="0">
                <a:solidFill>
                  <a:schemeClr val="tx1"/>
                </a:solidFill>
                <a:effectLst>
                  <a:outerShdw blurRad="38100" dist="38100" dir="2700000" algn="tl">
                    <a:srgbClr val="000000">
                      <a:alpha val="43137"/>
                    </a:srgbClr>
                  </a:outerShdw>
                </a:effectLst>
                <a:latin typeface="Trebuchet MS" panose="020B0603020202020204" pitchFamily="34" charset="0"/>
                <a:ea typeface="+mn-ea"/>
                <a:cs typeface="+mn-cs"/>
              </a:rPr>
              <a:t>was </a:t>
            </a:r>
            <a:r>
              <a:rPr lang="en-US" sz="3200" dirty="0">
                <a:solidFill>
                  <a:schemeClr val="tx1"/>
                </a:solidFill>
                <a:effectLst>
                  <a:outerShdw blurRad="38100" dist="38100" dir="2700000" algn="tl">
                    <a:srgbClr val="000000">
                      <a:alpha val="43137"/>
                    </a:srgbClr>
                  </a:outerShdw>
                </a:effectLst>
                <a:latin typeface="Trebuchet MS" panose="020B0603020202020204" pitchFamily="34" charset="0"/>
                <a:ea typeface="+mn-ea"/>
                <a:cs typeface="+mn-cs"/>
              </a:rPr>
              <a:t>be tested</a:t>
            </a:r>
          </a:p>
        </p:txBody>
      </p:sp>
      <p:sp>
        <p:nvSpPr>
          <p:cNvPr id="3" name="Content Placeholder 2"/>
          <p:cNvSpPr>
            <a:spLocks noGrp="1"/>
          </p:cNvSpPr>
          <p:nvPr>
            <p:ph idx="1"/>
          </p:nvPr>
        </p:nvSpPr>
        <p:spPr>
          <a:xfrm>
            <a:off x="975360" y="2052925"/>
            <a:ext cx="7437120" cy="4195481"/>
          </a:xfrm>
        </p:spPr>
        <p:txBody>
          <a:bodyPr vert="horz" lIns="91440" tIns="45720" rIns="91440" bIns="45720" rtlCol="0">
            <a:normAutofit/>
          </a:bodyPr>
          <a:lstStyle/>
          <a:p>
            <a:pPr>
              <a:buBlip>
                <a:blip r:embed="rId2"/>
              </a:buBlip>
            </a:pPr>
            <a:r>
              <a:rPr lang="en-US" dirty="0" smtClean="0"/>
              <a:t>Prototypes were images and were shown to only friends yet. </a:t>
            </a:r>
          </a:p>
          <a:p>
            <a:pPr>
              <a:buBlip>
                <a:blip r:embed="rId2"/>
              </a:buBlip>
            </a:pPr>
            <a:r>
              <a:rPr lang="en-US" dirty="0" smtClean="0"/>
              <a:t>They tested the app, looked at the images</a:t>
            </a:r>
          </a:p>
          <a:p>
            <a:pPr>
              <a:buBlip>
                <a:blip r:embed="rId2"/>
              </a:buBlip>
            </a:pPr>
            <a:r>
              <a:rPr lang="en-US" dirty="0" smtClean="0"/>
              <a:t>They gave feedback</a:t>
            </a: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93882" y="3527022"/>
            <a:ext cx="4808449" cy="3202426"/>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281411973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52718"/>
            <a:ext cx="9144000" cy="584775"/>
          </a:xfrm>
          <a:noFill/>
        </p:spPr>
        <p:txBody>
          <a:bodyPr vert="horz" wrap="square" lIns="91440" tIns="45720" rIns="91440" bIns="45720" rtlCol="0" anchor="t">
            <a:spAutoFit/>
          </a:bodyPr>
          <a:lstStyle/>
          <a:p>
            <a:pPr algn="ctr" defTabSz="457200"/>
            <a:r>
              <a:rPr lang="en-US" sz="3200" dirty="0">
                <a:solidFill>
                  <a:schemeClr val="tx1"/>
                </a:solidFill>
                <a:effectLst>
                  <a:outerShdw blurRad="38100" dist="38100" dir="2700000" algn="tl">
                    <a:srgbClr val="000000">
                      <a:alpha val="43137"/>
                    </a:srgbClr>
                  </a:outerShdw>
                </a:effectLst>
                <a:latin typeface="Trebuchet MS" panose="020B0603020202020204" pitchFamily="34" charset="0"/>
                <a:ea typeface="+mn-ea"/>
                <a:cs typeface="+mn-cs"/>
              </a:rPr>
              <a:t>Things that worked</a:t>
            </a:r>
          </a:p>
        </p:txBody>
      </p:sp>
      <p:sp>
        <p:nvSpPr>
          <p:cNvPr id="3" name="Content Placeholder 2"/>
          <p:cNvSpPr>
            <a:spLocks noGrp="1"/>
          </p:cNvSpPr>
          <p:nvPr>
            <p:ph idx="1"/>
          </p:nvPr>
        </p:nvSpPr>
        <p:spPr/>
        <p:txBody>
          <a:bodyPr vert="horz" lIns="91440" tIns="45720" rIns="91440" bIns="45720" rtlCol="0">
            <a:normAutofit/>
          </a:bodyPr>
          <a:lstStyle/>
          <a:p>
            <a:pPr>
              <a:buBlip>
                <a:blip r:embed="rId2"/>
              </a:buBlip>
            </a:pPr>
            <a:r>
              <a:rPr lang="en-US" dirty="0"/>
              <a:t>It was easy to use </a:t>
            </a:r>
          </a:p>
          <a:p>
            <a:pPr>
              <a:buBlip>
                <a:blip r:embed="rId2"/>
              </a:buBlip>
            </a:pPr>
            <a:r>
              <a:rPr lang="en-US" dirty="0"/>
              <a:t>Simple plain app wit better UI</a:t>
            </a:r>
          </a:p>
          <a:p>
            <a:pPr>
              <a:buBlip>
                <a:blip r:embed="rId2"/>
              </a:buBlip>
            </a:pPr>
            <a:r>
              <a:rPr lang="en-US" dirty="0"/>
              <a:t>Unique idea</a:t>
            </a:r>
          </a:p>
          <a:p>
            <a:pPr>
              <a:buBlip>
                <a:blip r:embed="rId2"/>
              </a:buBlip>
            </a:pPr>
            <a:endParaRPr lang="en-US" dirty="0"/>
          </a:p>
          <a:p>
            <a:pPr>
              <a:buBlip>
                <a:blip r:embed="rId2"/>
              </a:buBlip>
            </a:pPr>
            <a:endParaRPr lang="en-US" dirty="0"/>
          </a:p>
          <a:p>
            <a:pPr>
              <a:buBlip>
                <a:blip r:embed="rId2"/>
              </a:buBlip>
            </a:pPr>
            <a:endParaRPr lang="en-US" dirty="0"/>
          </a:p>
          <a:p>
            <a:pPr>
              <a:buBlip>
                <a:blip r:embed="rId2"/>
              </a:buBlip>
            </a:pPr>
            <a:endParaRPr lang="en-US" dirty="0"/>
          </a:p>
        </p:txBody>
      </p:sp>
    </p:spTree>
    <p:extLst>
      <p:ext uri="{BB962C8B-B14F-4D97-AF65-F5344CB8AC3E}">
        <p14:creationId xmlns:p14="http://schemas.microsoft.com/office/powerpoint/2010/main" val="65600118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504233"/>
            <a:ext cx="9144000" cy="584775"/>
          </a:xfrm>
          <a:noFill/>
        </p:spPr>
        <p:txBody>
          <a:bodyPr vert="horz" wrap="square" lIns="91440" tIns="45720" rIns="91440" bIns="45720" rtlCol="0" anchor="t">
            <a:spAutoFit/>
          </a:bodyPr>
          <a:lstStyle/>
          <a:p>
            <a:pPr algn="ctr" defTabSz="457200"/>
            <a:r>
              <a:rPr lang="en-US" sz="3200" dirty="0">
                <a:solidFill>
                  <a:schemeClr val="tx1"/>
                </a:solidFill>
                <a:effectLst>
                  <a:outerShdw blurRad="38100" dist="38100" dir="2700000" algn="tl">
                    <a:srgbClr val="000000">
                      <a:alpha val="43137"/>
                    </a:srgbClr>
                  </a:outerShdw>
                </a:effectLst>
                <a:latin typeface="Trebuchet MS" panose="020B0603020202020204" pitchFamily="34" charset="0"/>
                <a:ea typeface="+mn-ea"/>
                <a:cs typeface="+mn-cs"/>
              </a:rPr>
              <a:t>Things that didn’t worked</a:t>
            </a:r>
          </a:p>
        </p:txBody>
      </p:sp>
      <p:sp>
        <p:nvSpPr>
          <p:cNvPr id="3" name="Content Placeholder 2"/>
          <p:cNvSpPr>
            <a:spLocks noGrp="1"/>
          </p:cNvSpPr>
          <p:nvPr>
            <p:ph idx="1"/>
          </p:nvPr>
        </p:nvSpPr>
        <p:spPr/>
        <p:txBody>
          <a:bodyPr/>
          <a:lstStyle/>
          <a:p>
            <a:r>
              <a:rPr lang="en-US" dirty="0" smtClean="0"/>
              <a:t>There was no table selection option which was raised </a:t>
            </a:r>
          </a:p>
          <a:p>
            <a:r>
              <a:rPr lang="en-US" dirty="0" smtClean="0"/>
              <a:t>There was no table reservation system</a:t>
            </a:r>
          </a:p>
          <a:p>
            <a:r>
              <a:rPr lang="en-US" dirty="0" smtClean="0"/>
              <a:t>we also tried to mention the ingredients but it was just an extra effort and didn’t worked</a:t>
            </a:r>
          </a:p>
          <a:p>
            <a:endParaRPr lang="en-US" dirty="0" smtClean="0"/>
          </a:p>
          <a:p>
            <a:endParaRPr lang="en-US" dirty="0"/>
          </a:p>
        </p:txBody>
      </p:sp>
    </p:spTree>
    <p:extLst>
      <p:ext uri="{BB962C8B-B14F-4D97-AF65-F5344CB8AC3E}">
        <p14:creationId xmlns:p14="http://schemas.microsoft.com/office/powerpoint/2010/main" val="355772429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52718"/>
            <a:ext cx="9144000" cy="584775"/>
          </a:xfrm>
          <a:noFill/>
        </p:spPr>
        <p:txBody>
          <a:bodyPr vert="horz" wrap="square" lIns="91440" tIns="45720" rIns="91440" bIns="45720" rtlCol="0" anchor="t">
            <a:spAutoFit/>
          </a:bodyPr>
          <a:lstStyle/>
          <a:p>
            <a:pPr algn="ctr" defTabSz="457200"/>
            <a:r>
              <a:rPr lang="en-US" sz="3200" dirty="0">
                <a:solidFill>
                  <a:schemeClr val="tx1"/>
                </a:solidFill>
                <a:effectLst>
                  <a:outerShdw blurRad="38100" dist="38100" dir="2700000" algn="tl">
                    <a:srgbClr val="000000">
                      <a:alpha val="43137"/>
                    </a:srgbClr>
                  </a:outerShdw>
                </a:effectLst>
                <a:latin typeface="Trebuchet MS" panose="020B0603020202020204" pitchFamily="34" charset="0"/>
                <a:ea typeface="+mn-ea"/>
                <a:cs typeface="+mn-cs"/>
              </a:rPr>
              <a:t>Surprises</a:t>
            </a:r>
          </a:p>
        </p:txBody>
      </p:sp>
      <p:sp>
        <p:nvSpPr>
          <p:cNvPr id="3" name="Content Placeholder 2"/>
          <p:cNvSpPr>
            <a:spLocks noGrp="1"/>
          </p:cNvSpPr>
          <p:nvPr>
            <p:ph idx="1"/>
          </p:nvPr>
        </p:nvSpPr>
        <p:spPr/>
        <p:txBody>
          <a:bodyPr/>
          <a:lstStyle/>
          <a:p>
            <a:r>
              <a:rPr lang="en-US" dirty="0"/>
              <a:t>Picture quality played a better role to see the food before </a:t>
            </a:r>
            <a:r>
              <a:rPr lang="en-US" dirty="0" smtClean="0"/>
              <a:t>ordering</a:t>
            </a:r>
          </a:p>
          <a:p>
            <a:r>
              <a:rPr lang="en-US" dirty="0" smtClean="0"/>
              <a:t>App directly useable with no complexity</a:t>
            </a:r>
          </a:p>
          <a:p>
            <a:endParaRPr lang="en-US" dirty="0"/>
          </a:p>
          <a:p>
            <a:endParaRPr lang="en-US" dirty="0"/>
          </a:p>
        </p:txBody>
      </p:sp>
    </p:spTree>
    <p:extLst>
      <p:ext uri="{BB962C8B-B14F-4D97-AF65-F5344CB8AC3E}">
        <p14:creationId xmlns:p14="http://schemas.microsoft.com/office/powerpoint/2010/main" val="312822439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43490" y="5187297"/>
            <a:ext cx="2147440" cy="782904"/>
          </a:xfrm>
        </p:spPr>
        <p:txBody>
          <a:bodyPr>
            <a:normAutofit/>
          </a:bodyPr>
          <a:lstStyle/>
          <a:p>
            <a:pPr algn="ctr">
              <a:spcBef>
                <a:spcPts val="500"/>
              </a:spcBef>
            </a:pPr>
            <a:r>
              <a:rPr lang="en-US" sz="1600" b="1" dirty="0">
                <a:solidFill>
                  <a:schemeClr val="tx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M Ali Ahmed</a:t>
            </a:r>
          </a:p>
          <a:p>
            <a:pPr algn="ctr">
              <a:spcBef>
                <a:spcPts val="500"/>
              </a:spcBef>
            </a:pPr>
            <a:r>
              <a:rPr lang="en-US" sz="1600" dirty="0">
                <a:solidFill>
                  <a:schemeClr val="tx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Bscs13016</a:t>
            </a:r>
            <a:endParaRPr lang="en-US" dirty="0">
              <a:solidFill>
                <a:schemeClr val="tx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6" name="Subtitle 2"/>
          <p:cNvSpPr txBox="1">
            <a:spLocks/>
          </p:cNvSpPr>
          <p:nvPr/>
        </p:nvSpPr>
        <p:spPr>
          <a:xfrm>
            <a:off x="5963142" y="5187297"/>
            <a:ext cx="2147440" cy="782904"/>
          </a:xfrm>
          <a:prstGeom prst="rect">
            <a:avLst/>
          </a:prstGeom>
        </p:spPr>
        <p:txBody>
          <a:bodyPr vert="horz" lIns="68580" tIns="34290" rIns="68580" bIns="34290" rtlCol="0" anchor="t">
            <a:normAutofit/>
          </a:bodyPr>
          <a:lstStyle>
            <a:lvl1pPr marL="0" indent="0" algn="l" defTabSz="457200" rtl="0" eaLnBrk="1" latinLnBrk="0" hangingPunct="1">
              <a:spcBef>
                <a:spcPts val="1000"/>
              </a:spcBef>
              <a:spcAft>
                <a:spcPts val="0"/>
              </a:spcAft>
              <a:buClr>
                <a:schemeClr val="bg2">
                  <a:lumMod val="40000"/>
                  <a:lumOff val="60000"/>
                </a:schemeClr>
              </a:buClr>
              <a:buSzPct val="80000"/>
              <a:buFont typeface="Wingdings 3" charset="2"/>
              <a:buNone/>
              <a:defRPr sz="2000" b="0" i="0" kern="1200" cap="all">
                <a:solidFill>
                  <a:schemeClr val="bg2">
                    <a:lumMod val="40000"/>
                    <a:lumOff val="60000"/>
                  </a:schemeClr>
                </a:solidFill>
                <a:latin typeface="+mj-lt"/>
                <a:ea typeface="+mj-ea"/>
                <a:cs typeface="+mj-cs"/>
              </a:defRPr>
            </a:lvl1pPr>
            <a:lvl2pPr marL="457200" indent="0" algn="ctr" defTabSz="457200" rtl="0" eaLnBrk="1" latinLnBrk="0" hangingPunct="1">
              <a:spcBef>
                <a:spcPts val="1000"/>
              </a:spcBef>
              <a:spcAft>
                <a:spcPts val="0"/>
              </a:spcAft>
              <a:buClr>
                <a:schemeClr val="bg2">
                  <a:lumMod val="40000"/>
                  <a:lumOff val="60000"/>
                </a:schemeClr>
              </a:buClr>
              <a:buSzPct val="80000"/>
              <a:buFont typeface="Wingdings 3" charset="2"/>
              <a:buNone/>
              <a:defRPr sz="1800" b="0" i="0" kern="1200">
                <a:solidFill>
                  <a:schemeClr val="tx1">
                    <a:tint val="75000"/>
                  </a:schemeClr>
                </a:solidFill>
                <a:latin typeface="+mj-lt"/>
                <a:ea typeface="+mj-ea"/>
                <a:cs typeface="+mj-cs"/>
              </a:defRPr>
            </a:lvl2pPr>
            <a:lvl3pPr marL="914400" indent="0" algn="ctr" defTabSz="457200" rtl="0" eaLnBrk="1" latinLnBrk="0" hangingPunct="1">
              <a:spcBef>
                <a:spcPts val="1000"/>
              </a:spcBef>
              <a:spcAft>
                <a:spcPts val="0"/>
              </a:spcAft>
              <a:buClr>
                <a:schemeClr val="bg2">
                  <a:lumMod val="40000"/>
                  <a:lumOff val="60000"/>
                </a:schemeClr>
              </a:buClr>
              <a:buSzPct val="80000"/>
              <a:buFont typeface="Wingdings 3" charset="2"/>
              <a:buNone/>
              <a:defRPr sz="1600" b="0" i="0" kern="1200">
                <a:solidFill>
                  <a:schemeClr val="tx1">
                    <a:tint val="75000"/>
                  </a:schemeClr>
                </a:solidFill>
                <a:latin typeface="+mj-lt"/>
                <a:ea typeface="+mj-ea"/>
                <a:cs typeface="+mj-cs"/>
              </a:defRPr>
            </a:lvl3pPr>
            <a:lvl4pPr marL="1371600" indent="0" algn="ctr" defTabSz="457200" rtl="0" eaLnBrk="1" latinLnBrk="0" hangingPunct="1">
              <a:spcBef>
                <a:spcPts val="1000"/>
              </a:spcBef>
              <a:spcAft>
                <a:spcPts val="0"/>
              </a:spcAft>
              <a:buClr>
                <a:schemeClr val="bg2">
                  <a:lumMod val="40000"/>
                  <a:lumOff val="60000"/>
                </a:schemeClr>
              </a:buClr>
              <a:buSzPct val="80000"/>
              <a:buFont typeface="Wingdings 3" charset="2"/>
              <a:buNone/>
              <a:defRPr sz="1400" b="0" i="0" kern="1200">
                <a:solidFill>
                  <a:schemeClr val="tx1">
                    <a:tint val="75000"/>
                  </a:schemeClr>
                </a:solidFill>
                <a:latin typeface="+mj-lt"/>
                <a:ea typeface="+mj-ea"/>
                <a:cs typeface="+mj-cs"/>
              </a:defRPr>
            </a:lvl4pPr>
            <a:lvl5pPr marL="1828800" indent="0" algn="ctr" defTabSz="457200" rtl="0" eaLnBrk="1" latinLnBrk="0" hangingPunct="1">
              <a:spcBef>
                <a:spcPts val="1000"/>
              </a:spcBef>
              <a:spcAft>
                <a:spcPts val="0"/>
              </a:spcAft>
              <a:buClr>
                <a:schemeClr val="bg2">
                  <a:lumMod val="40000"/>
                  <a:lumOff val="60000"/>
                </a:schemeClr>
              </a:buClr>
              <a:buSzPct val="80000"/>
              <a:buFont typeface="Wingdings 3" charset="2"/>
              <a:buNone/>
              <a:defRPr sz="1400" b="0" i="0" kern="1200">
                <a:solidFill>
                  <a:schemeClr val="tx1">
                    <a:tint val="75000"/>
                  </a:schemeClr>
                </a:solidFill>
                <a:latin typeface="+mj-lt"/>
                <a:ea typeface="+mj-ea"/>
                <a:cs typeface="+mj-cs"/>
              </a:defRPr>
            </a:lvl5pPr>
            <a:lvl6pPr marL="2286000" indent="0" algn="ctr" defTabSz="457200" rtl="0" eaLnBrk="1" latinLnBrk="0" hangingPunct="1">
              <a:spcBef>
                <a:spcPts val="1000"/>
              </a:spcBef>
              <a:spcAft>
                <a:spcPts val="0"/>
              </a:spcAft>
              <a:buClr>
                <a:schemeClr val="bg2">
                  <a:lumMod val="40000"/>
                  <a:lumOff val="60000"/>
                </a:schemeClr>
              </a:buClr>
              <a:buSzPct val="80000"/>
              <a:buFont typeface="Wingdings 3" charset="2"/>
              <a:buNone/>
              <a:defRPr sz="1400" b="0" i="0" kern="1200">
                <a:solidFill>
                  <a:schemeClr val="tx1">
                    <a:tint val="75000"/>
                  </a:schemeClr>
                </a:solidFill>
                <a:latin typeface="+mj-lt"/>
                <a:ea typeface="+mj-ea"/>
                <a:cs typeface="+mj-cs"/>
              </a:defRPr>
            </a:lvl6pPr>
            <a:lvl7pPr marL="2743200" indent="0" algn="ctr" defTabSz="457200" rtl="0" eaLnBrk="1" latinLnBrk="0" hangingPunct="1">
              <a:spcBef>
                <a:spcPts val="1000"/>
              </a:spcBef>
              <a:spcAft>
                <a:spcPts val="0"/>
              </a:spcAft>
              <a:buClr>
                <a:schemeClr val="bg2">
                  <a:lumMod val="40000"/>
                  <a:lumOff val="60000"/>
                </a:schemeClr>
              </a:buClr>
              <a:buSzPct val="80000"/>
              <a:buFont typeface="Wingdings 3" charset="2"/>
              <a:buNone/>
              <a:defRPr sz="1400" b="0" i="0" kern="1200">
                <a:solidFill>
                  <a:schemeClr val="tx1">
                    <a:tint val="75000"/>
                  </a:schemeClr>
                </a:solidFill>
                <a:latin typeface="+mj-lt"/>
                <a:ea typeface="+mj-ea"/>
                <a:cs typeface="+mj-cs"/>
              </a:defRPr>
            </a:lvl7pPr>
            <a:lvl8pPr marL="3200400" indent="0" algn="ctr" defTabSz="457200" rtl="0" eaLnBrk="1" latinLnBrk="0" hangingPunct="1">
              <a:spcBef>
                <a:spcPts val="1000"/>
              </a:spcBef>
              <a:spcAft>
                <a:spcPts val="0"/>
              </a:spcAft>
              <a:buClr>
                <a:schemeClr val="bg2">
                  <a:lumMod val="40000"/>
                  <a:lumOff val="60000"/>
                </a:schemeClr>
              </a:buClr>
              <a:buSzPct val="80000"/>
              <a:buFont typeface="Wingdings 3" charset="2"/>
              <a:buNone/>
              <a:defRPr sz="1400" b="0" i="0" kern="1200">
                <a:solidFill>
                  <a:schemeClr val="tx1">
                    <a:tint val="75000"/>
                  </a:schemeClr>
                </a:solidFill>
                <a:latin typeface="+mj-lt"/>
                <a:ea typeface="+mj-ea"/>
                <a:cs typeface="+mj-cs"/>
              </a:defRPr>
            </a:lvl8pPr>
            <a:lvl9pPr marL="3657600" indent="0" algn="ctr" defTabSz="457200" rtl="0" eaLnBrk="1" latinLnBrk="0" hangingPunct="1">
              <a:spcBef>
                <a:spcPts val="1000"/>
              </a:spcBef>
              <a:spcAft>
                <a:spcPts val="0"/>
              </a:spcAft>
              <a:buClr>
                <a:schemeClr val="bg2">
                  <a:lumMod val="40000"/>
                  <a:lumOff val="60000"/>
                </a:schemeClr>
              </a:buClr>
              <a:buSzPct val="80000"/>
              <a:buFont typeface="Wingdings 3" charset="2"/>
              <a:buNone/>
              <a:defRPr sz="1400" b="0" i="0" kern="1200">
                <a:solidFill>
                  <a:schemeClr val="tx1">
                    <a:tint val="75000"/>
                  </a:schemeClr>
                </a:solidFill>
                <a:latin typeface="+mj-lt"/>
                <a:ea typeface="+mj-ea"/>
                <a:cs typeface="+mj-cs"/>
              </a:defRPr>
            </a:lvl9pPr>
          </a:lstStyle>
          <a:p>
            <a:pPr algn="ctr">
              <a:spcBef>
                <a:spcPts val="500"/>
              </a:spcBef>
            </a:pPr>
            <a:r>
              <a:rPr lang="en-US" sz="1500" b="1" dirty="0">
                <a:solidFill>
                  <a:schemeClr val="tx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Moazzam shoukat</a:t>
            </a:r>
          </a:p>
          <a:p>
            <a:pPr algn="ctr">
              <a:spcBef>
                <a:spcPts val="500"/>
              </a:spcBef>
            </a:pPr>
            <a:r>
              <a:rPr lang="en-US" sz="1500" dirty="0">
                <a:solidFill>
                  <a:schemeClr val="tx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Bscs13016</a:t>
            </a:r>
          </a:p>
        </p:txBody>
      </p:sp>
      <p:sp>
        <p:nvSpPr>
          <p:cNvPr id="7" name="Subtitle 2"/>
          <p:cNvSpPr txBox="1">
            <a:spLocks/>
          </p:cNvSpPr>
          <p:nvPr/>
        </p:nvSpPr>
        <p:spPr>
          <a:xfrm>
            <a:off x="3521679" y="5187297"/>
            <a:ext cx="2147440" cy="782904"/>
          </a:xfrm>
          <a:prstGeom prst="rect">
            <a:avLst/>
          </a:prstGeom>
        </p:spPr>
        <p:txBody>
          <a:bodyPr vert="horz" lIns="68580" tIns="34290" rIns="68580" bIns="34290" rtlCol="0" anchor="t">
            <a:normAutofit/>
          </a:bodyPr>
          <a:lstStyle>
            <a:lvl1pPr marL="0" indent="0" algn="l" defTabSz="457200" rtl="0" eaLnBrk="1" latinLnBrk="0" hangingPunct="1">
              <a:spcBef>
                <a:spcPts val="1000"/>
              </a:spcBef>
              <a:spcAft>
                <a:spcPts val="0"/>
              </a:spcAft>
              <a:buClr>
                <a:schemeClr val="bg2">
                  <a:lumMod val="40000"/>
                  <a:lumOff val="60000"/>
                </a:schemeClr>
              </a:buClr>
              <a:buSzPct val="80000"/>
              <a:buFont typeface="Wingdings 3" charset="2"/>
              <a:buNone/>
              <a:defRPr sz="2000" b="0" i="0" kern="1200" cap="all">
                <a:solidFill>
                  <a:schemeClr val="bg2">
                    <a:lumMod val="40000"/>
                    <a:lumOff val="60000"/>
                  </a:schemeClr>
                </a:solidFill>
                <a:latin typeface="+mj-lt"/>
                <a:ea typeface="+mj-ea"/>
                <a:cs typeface="+mj-cs"/>
              </a:defRPr>
            </a:lvl1pPr>
            <a:lvl2pPr marL="457200" indent="0" algn="ctr" defTabSz="457200" rtl="0" eaLnBrk="1" latinLnBrk="0" hangingPunct="1">
              <a:spcBef>
                <a:spcPts val="1000"/>
              </a:spcBef>
              <a:spcAft>
                <a:spcPts val="0"/>
              </a:spcAft>
              <a:buClr>
                <a:schemeClr val="bg2">
                  <a:lumMod val="40000"/>
                  <a:lumOff val="60000"/>
                </a:schemeClr>
              </a:buClr>
              <a:buSzPct val="80000"/>
              <a:buFont typeface="Wingdings 3" charset="2"/>
              <a:buNone/>
              <a:defRPr sz="1800" b="0" i="0" kern="1200">
                <a:solidFill>
                  <a:schemeClr val="tx1">
                    <a:tint val="75000"/>
                  </a:schemeClr>
                </a:solidFill>
                <a:latin typeface="+mj-lt"/>
                <a:ea typeface="+mj-ea"/>
                <a:cs typeface="+mj-cs"/>
              </a:defRPr>
            </a:lvl2pPr>
            <a:lvl3pPr marL="914400" indent="0" algn="ctr" defTabSz="457200" rtl="0" eaLnBrk="1" latinLnBrk="0" hangingPunct="1">
              <a:spcBef>
                <a:spcPts val="1000"/>
              </a:spcBef>
              <a:spcAft>
                <a:spcPts val="0"/>
              </a:spcAft>
              <a:buClr>
                <a:schemeClr val="bg2">
                  <a:lumMod val="40000"/>
                  <a:lumOff val="60000"/>
                </a:schemeClr>
              </a:buClr>
              <a:buSzPct val="80000"/>
              <a:buFont typeface="Wingdings 3" charset="2"/>
              <a:buNone/>
              <a:defRPr sz="1600" b="0" i="0" kern="1200">
                <a:solidFill>
                  <a:schemeClr val="tx1">
                    <a:tint val="75000"/>
                  </a:schemeClr>
                </a:solidFill>
                <a:latin typeface="+mj-lt"/>
                <a:ea typeface="+mj-ea"/>
                <a:cs typeface="+mj-cs"/>
              </a:defRPr>
            </a:lvl3pPr>
            <a:lvl4pPr marL="1371600" indent="0" algn="ctr" defTabSz="457200" rtl="0" eaLnBrk="1" latinLnBrk="0" hangingPunct="1">
              <a:spcBef>
                <a:spcPts val="1000"/>
              </a:spcBef>
              <a:spcAft>
                <a:spcPts val="0"/>
              </a:spcAft>
              <a:buClr>
                <a:schemeClr val="bg2">
                  <a:lumMod val="40000"/>
                  <a:lumOff val="60000"/>
                </a:schemeClr>
              </a:buClr>
              <a:buSzPct val="80000"/>
              <a:buFont typeface="Wingdings 3" charset="2"/>
              <a:buNone/>
              <a:defRPr sz="1400" b="0" i="0" kern="1200">
                <a:solidFill>
                  <a:schemeClr val="tx1">
                    <a:tint val="75000"/>
                  </a:schemeClr>
                </a:solidFill>
                <a:latin typeface="+mj-lt"/>
                <a:ea typeface="+mj-ea"/>
                <a:cs typeface="+mj-cs"/>
              </a:defRPr>
            </a:lvl4pPr>
            <a:lvl5pPr marL="1828800" indent="0" algn="ctr" defTabSz="457200" rtl="0" eaLnBrk="1" latinLnBrk="0" hangingPunct="1">
              <a:spcBef>
                <a:spcPts val="1000"/>
              </a:spcBef>
              <a:spcAft>
                <a:spcPts val="0"/>
              </a:spcAft>
              <a:buClr>
                <a:schemeClr val="bg2">
                  <a:lumMod val="40000"/>
                  <a:lumOff val="60000"/>
                </a:schemeClr>
              </a:buClr>
              <a:buSzPct val="80000"/>
              <a:buFont typeface="Wingdings 3" charset="2"/>
              <a:buNone/>
              <a:defRPr sz="1400" b="0" i="0" kern="1200">
                <a:solidFill>
                  <a:schemeClr val="tx1">
                    <a:tint val="75000"/>
                  </a:schemeClr>
                </a:solidFill>
                <a:latin typeface="+mj-lt"/>
                <a:ea typeface="+mj-ea"/>
                <a:cs typeface="+mj-cs"/>
              </a:defRPr>
            </a:lvl5pPr>
            <a:lvl6pPr marL="2286000" indent="0" algn="ctr" defTabSz="457200" rtl="0" eaLnBrk="1" latinLnBrk="0" hangingPunct="1">
              <a:spcBef>
                <a:spcPts val="1000"/>
              </a:spcBef>
              <a:spcAft>
                <a:spcPts val="0"/>
              </a:spcAft>
              <a:buClr>
                <a:schemeClr val="bg2">
                  <a:lumMod val="40000"/>
                  <a:lumOff val="60000"/>
                </a:schemeClr>
              </a:buClr>
              <a:buSzPct val="80000"/>
              <a:buFont typeface="Wingdings 3" charset="2"/>
              <a:buNone/>
              <a:defRPr sz="1400" b="0" i="0" kern="1200">
                <a:solidFill>
                  <a:schemeClr val="tx1">
                    <a:tint val="75000"/>
                  </a:schemeClr>
                </a:solidFill>
                <a:latin typeface="+mj-lt"/>
                <a:ea typeface="+mj-ea"/>
                <a:cs typeface="+mj-cs"/>
              </a:defRPr>
            </a:lvl6pPr>
            <a:lvl7pPr marL="2743200" indent="0" algn="ctr" defTabSz="457200" rtl="0" eaLnBrk="1" latinLnBrk="0" hangingPunct="1">
              <a:spcBef>
                <a:spcPts val="1000"/>
              </a:spcBef>
              <a:spcAft>
                <a:spcPts val="0"/>
              </a:spcAft>
              <a:buClr>
                <a:schemeClr val="bg2">
                  <a:lumMod val="40000"/>
                  <a:lumOff val="60000"/>
                </a:schemeClr>
              </a:buClr>
              <a:buSzPct val="80000"/>
              <a:buFont typeface="Wingdings 3" charset="2"/>
              <a:buNone/>
              <a:defRPr sz="1400" b="0" i="0" kern="1200">
                <a:solidFill>
                  <a:schemeClr val="tx1">
                    <a:tint val="75000"/>
                  </a:schemeClr>
                </a:solidFill>
                <a:latin typeface="+mj-lt"/>
                <a:ea typeface="+mj-ea"/>
                <a:cs typeface="+mj-cs"/>
              </a:defRPr>
            </a:lvl7pPr>
            <a:lvl8pPr marL="3200400" indent="0" algn="ctr" defTabSz="457200" rtl="0" eaLnBrk="1" latinLnBrk="0" hangingPunct="1">
              <a:spcBef>
                <a:spcPts val="1000"/>
              </a:spcBef>
              <a:spcAft>
                <a:spcPts val="0"/>
              </a:spcAft>
              <a:buClr>
                <a:schemeClr val="bg2">
                  <a:lumMod val="40000"/>
                  <a:lumOff val="60000"/>
                </a:schemeClr>
              </a:buClr>
              <a:buSzPct val="80000"/>
              <a:buFont typeface="Wingdings 3" charset="2"/>
              <a:buNone/>
              <a:defRPr sz="1400" b="0" i="0" kern="1200">
                <a:solidFill>
                  <a:schemeClr val="tx1">
                    <a:tint val="75000"/>
                  </a:schemeClr>
                </a:solidFill>
                <a:latin typeface="+mj-lt"/>
                <a:ea typeface="+mj-ea"/>
                <a:cs typeface="+mj-cs"/>
              </a:defRPr>
            </a:lvl8pPr>
            <a:lvl9pPr marL="3657600" indent="0" algn="ctr" defTabSz="457200" rtl="0" eaLnBrk="1" latinLnBrk="0" hangingPunct="1">
              <a:spcBef>
                <a:spcPts val="1000"/>
              </a:spcBef>
              <a:spcAft>
                <a:spcPts val="0"/>
              </a:spcAft>
              <a:buClr>
                <a:schemeClr val="bg2">
                  <a:lumMod val="40000"/>
                  <a:lumOff val="60000"/>
                </a:schemeClr>
              </a:buClr>
              <a:buSzPct val="80000"/>
              <a:buFont typeface="Wingdings 3" charset="2"/>
              <a:buNone/>
              <a:defRPr sz="1400" b="0" i="0" kern="1200">
                <a:solidFill>
                  <a:schemeClr val="tx1">
                    <a:tint val="75000"/>
                  </a:schemeClr>
                </a:solidFill>
                <a:latin typeface="+mj-lt"/>
                <a:ea typeface="+mj-ea"/>
                <a:cs typeface="+mj-cs"/>
              </a:defRPr>
            </a:lvl9pPr>
          </a:lstStyle>
          <a:p>
            <a:pPr algn="ctr">
              <a:spcBef>
                <a:spcPts val="500"/>
              </a:spcBef>
            </a:pPr>
            <a:r>
              <a:rPr lang="en-US" sz="1500" b="1" dirty="0">
                <a:solidFill>
                  <a:schemeClr val="tx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Ahmad nawaz</a:t>
            </a:r>
          </a:p>
          <a:p>
            <a:pPr algn="ctr">
              <a:spcBef>
                <a:spcPts val="500"/>
              </a:spcBef>
            </a:pPr>
            <a:r>
              <a:rPr lang="en-US" sz="1500" dirty="0">
                <a:solidFill>
                  <a:schemeClr val="tx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Bscs13046</a:t>
            </a:r>
          </a:p>
        </p:txBody>
      </p:sp>
      <p:sp>
        <p:nvSpPr>
          <p:cNvPr id="9" name="TextBox 8"/>
          <p:cNvSpPr txBox="1"/>
          <p:nvPr/>
        </p:nvSpPr>
        <p:spPr>
          <a:xfrm>
            <a:off x="0" y="516462"/>
            <a:ext cx="9144000" cy="584775"/>
          </a:xfrm>
          <a:prstGeom prst="rect">
            <a:avLst/>
          </a:prstGeom>
          <a:noFill/>
        </p:spPr>
        <p:txBody>
          <a:bodyPr wrap="square" rtlCol="0">
            <a:spAutoFit/>
          </a:bodyPr>
          <a:lstStyle/>
          <a:p>
            <a:pPr algn="ctr"/>
            <a:r>
              <a:rPr lang="en-US" sz="3200" dirty="0">
                <a:effectLst>
                  <a:outerShdw blurRad="38100" dist="38100" dir="2700000" algn="tl">
                    <a:srgbClr val="000000">
                      <a:alpha val="43137"/>
                    </a:srgbClr>
                  </a:outerShdw>
                </a:effectLst>
                <a:latin typeface="Trebuchet MS" panose="020B0603020202020204" pitchFamily="34" charset="0"/>
              </a:rPr>
              <a:t>Team Members</a:t>
            </a:r>
          </a:p>
        </p:txBody>
      </p:sp>
      <p:grpSp>
        <p:nvGrpSpPr>
          <p:cNvPr id="11" name="Group 10"/>
          <p:cNvGrpSpPr/>
          <p:nvPr/>
        </p:nvGrpSpPr>
        <p:grpSpPr>
          <a:xfrm>
            <a:off x="1122127" y="2103467"/>
            <a:ext cx="6899745" cy="2068720"/>
            <a:chOff x="866216" y="1507941"/>
            <a:chExt cx="6899745" cy="2068720"/>
          </a:xfrm>
          <a:effectLst/>
          <a:scene3d>
            <a:camera prst="orthographicFront">
              <a:rot lat="0" lon="0" rev="0"/>
            </a:camera>
            <a:lightRig rig="soft" dir="t">
              <a:rot lat="0" lon="0" rev="0"/>
            </a:lightRig>
          </a:scene3d>
        </p:grpSpPr>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6216" y="1507941"/>
              <a:ext cx="1993385" cy="2064832"/>
            </a:xfrm>
            <a:prstGeom prst="ellipse">
              <a:avLst/>
            </a:prstGeom>
            <a:ln w="63500" cap="rnd">
              <a:noFill/>
            </a:ln>
            <a:effectLst>
              <a:glow rad="228600">
                <a:schemeClr val="tx1">
                  <a:alpha val="40000"/>
                </a:schemeClr>
              </a:glow>
              <a:outerShdw blurRad="107950" dist="12700" dir="5400000" algn="ctr">
                <a:srgbClr val="000000"/>
              </a:outerShdw>
            </a:effectLst>
            <a:sp3d contourW="44450" prstMaterial="matte">
              <a:bevelT w="63500" h="63500" prst="artDeco"/>
              <a:contourClr>
                <a:srgbClr val="FFFFFF"/>
              </a:contourClr>
            </a:sp3d>
          </p:spPr>
        </p:pic>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05957" y="1560355"/>
              <a:ext cx="1960004" cy="1960004"/>
            </a:xfrm>
            <a:prstGeom prst="ellipse">
              <a:avLst/>
            </a:prstGeom>
            <a:ln w="63500" cap="rnd">
              <a:noFill/>
            </a:ln>
            <a:effectLst>
              <a:glow rad="228600">
                <a:schemeClr val="tx1">
                  <a:alpha val="40000"/>
                </a:schemeClr>
              </a:glow>
              <a:outerShdw blurRad="107950" dist="12700" dir="5400000" algn="ctr">
                <a:srgbClr val="000000"/>
              </a:outerShdw>
            </a:effectLst>
            <a:sp3d contourW="44450" prstMaterial="matte">
              <a:bevelT w="63500" h="63500" prst="artDeco"/>
              <a:contourClr>
                <a:srgbClr val="FFFFFF"/>
              </a:contourClr>
            </a:sp3d>
          </p:spPr>
        </p:pic>
        <p:pic>
          <p:nvPicPr>
            <p:cNvPr id="14" name="Picture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91122" y="1560355"/>
              <a:ext cx="2083313" cy="2016306"/>
            </a:xfrm>
            <a:prstGeom prst="ellipse">
              <a:avLst/>
            </a:prstGeom>
            <a:ln w="63500" cap="rnd">
              <a:noFill/>
            </a:ln>
            <a:effectLst>
              <a:glow rad="228600">
                <a:schemeClr val="tx1">
                  <a:alpha val="40000"/>
                </a:schemeClr>
              </a:glow>
              <a:outerShdw blurRad="107950" dist="12700" dir="5400000" algn="ctr">
                <a:srgbClr val="000000"/>
              </a:outerShdw>
            </a:effectLst>
            <a:sp3d contourW="44450" prstMaterial="matte">
              <a:bevelT w="63500" h="63500" prst="artDeco"/>
              <a:contourClr>
                <a:srgbClr val="FFFFFF"/>
              </a:contourClr>
            </a:sp3d>
          </p:spPr>
        </p:pic>
      </p:grpSp>
    </p:spTree>
    <p:extLst>
      <p:ext uri="{BB962C8B-B14F-4D97-AF65-F5344CB8AC3E}">
        <p14:creationId xmlns:p14="http://schemas.microsoft.com/office/powerpoint/2010/main" val="139551586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65597"/>
            <a:ext cx="9144000" cy="584775"/>
          </a:xfrm>
          <a:noFill/>
        </p:spPr>
        <p:txBody>
          <a:bodyPr vert="horz" wrap="square" lIns="91440" tIns="45720" rIns="91440" bIns="45720" rtlCol="0" anchor="t">
            <a:spAutoFit/>
          </a:bodyPr>
          <a:lstStyle/>
          <a:p>
            <a:pPr algn="ctr" defTabSz="457200"/>
            <a:r>
              <a:rPr lang="en-US" sz="3200" dirty="0">
                <a:solidFill>
                  <a:schemeClr val="tx1"/>
                </a:solidFill>
                <a:effectLst>
                  <a:outerShdw blurRad="38100" dist="38100" dir="2700000" algn="tl">
                    <a:srgbClr val="000000">
                      <a:alpha val="43137"/>
                    </a:srgbClr>
                  </a:outerShdw>
                </a:effectLst>
                <a:latin typeface="Trebuchet MS" panose="020B0603020202020204" pitchFamily="34" charset="0"/>
                <a:ea typeface="+mn-ea"/>
                <a:cs typeface="+mn-cs"/>
              </a:rPr>
              <a:t>Validity of assumption</a:t>
            </a:r>
          </a:p>
        </p:txBody>
      </p:sp>
      <p:sp>
        <p:nvSpPr>
          <p:cNvPr id="3" name="Content Placeholder 2"/>
          <p:cNvSpPr>
            <a:spLocks noGrp="1"/>
          </p:cNvSpPr>
          <p:nvPr>
            <p:ph idx="1"/>
          </p:nvPr>
        </p:nvSpPr>
        <p:spPr/>
        <p:txBody>
          <a:bodyPr/>
          <a:lstStyle/>
          <a:p>
            <a:r>
              <a:rPr lang="en-US" dirty="0" smtClean="0"/>
              <a:t>Our Assumption were more or less correct</a:t>
            </a:r>
          </a:p>
          <a:p>
            <a:r>
              <a:rPr lang="en-US" dirty="0" smtClean="0"/>
              <a:t>New assumptions emereged like more pictures</a:t>
            </a:r>
          </a:p>
          <a:p>
            <a:r>
              <a:rPr lang="en-US" dirty="0" smtClean="0"/>
              <a:t>Better photo reviews</a:t>
            </a:r>
          </a:p>
          <a:p>
            <a:r>
              <a:rPr lang="en-US" dirty="0" smtClean="0"/>
              <a:t>Booking table and reserving it</a:t>
            </a:r>
          </a:p>
          <a:p>
            <a:r>
              <a:rPr lang="en-US" dirty="0" smtClean="0"/>
              <a:t>Check for availability of seats</a:t>
            </a:r>
          </a:p>
          <a:p>
            <a:r>
              <a:rPr lang="en-US" dirty="0" smtClean="0"/>
              <a:t>Any special deals and offers</a:t>
            </a:r>
            <a:endParaRPr lang="en-US" dirty="0"/>
          </a:p>
        </p:txBody>
      </p:sp>
    </p:spTree>
    <p:extLst>
      <p:ext uri="{BB962C8B-B14F-4D97-AF65-F5344CB8AC3E}">
        <p14:creationId xmlns:p14="http://schemas.microsoft.com/office/powerpoint/2010/main" val="221253167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52718"/>
            <a:ext cx="9144000" cy="584775"/>
          </a:xfrm>
          <a:noFill/>
        </p:spPr>
        <p:txBody>
          <a:bodyPr wrap="square" rtlCol="0">
            <a:spAutoFit/>
          </a:bodyPr>
          <a:lstStyle/>
          <a:p>
            <a:pPr algn="ctr" defTabSz="457200"/>
            <a:r>
              <a:rPr lang="en-US" sz="3200" dirty="0">
                <a:solidFill>
                  <a:schemeClr val="tx1"/>
                </a:solidFill>
                <a:effectLst>
                  <a:outerShdw blurRad="38100" dist="38100" dir="2700000" algn="tl">
                    <a:srgbClr val="000000">
                      <a:alpha val="43137"/>
                    </a:srgbClr>
                  </a:outerShdw>
                </a:effectLst>
                <a:latin typeface="Trebuchet MS" panose="020B0603020202020204" pitchFamily="34" charset="0"/>
                <a:ea typeface="+mn-ea"/>
                <a:cs typeface="+mn-cs"/>
              </a:rPr>
              <a:t>Problem Domain</a:t>
            </a:r>
          </a:p>
        </p:txBody>
      </p:sp>
      <p:sp>
        <p:nvSpPr>
          <p:cNvPr id="3" name="Content Placeholder 2"/>
          <p:cNvSpPr>
            <a:spLocks noGrp="1"/>
          </p:cNvSpPr>
          <p:nvPr>
            <p:ph idx="1"/>
          </p:nvPr>
        </p:nvSpPr>
        <p:spPr>
          <a:xfrm>
            <a:off x="533593" y="1853248"/>
            <a:ext cx="6711654" cy="4195481"/>
          </a:xfrm>
        </p:spPr>
        <p:txBody>
          <a:bodyPr vert="horz" lIns="91440" tIns="45720" rIns="91440" bIns="45720" rtlCol="0">
            <a:normAutofit/>
          </a:bodyPr>
          <a:lstStyle/>
          <a:p>
            <a:pPr>
              <a:buBlip>
                <a:blip r:embed="rId2"/>
              </a:buBlip>
            </a:pPr>
            <a:r>
              <a:rPr lang="en-US" sz="2400" dirty="0"/>
              <a:t>A better visual food ordering app</a:t>
            </a:r>
          </a:p>
          <a:p>
            <a:pPr>
              <a:buBlip>
                <a:blip r:embed="rId2"/>
              </a:buBlip>
            </a:pPr>
            <a:r>
              <a:rPr lang="en-US" sz="2400" dirty="0"/>
              <a:t>Restaurant Digital Menus app improves Customer Satisfaction  </a:t>
            </a:r>
          </a:p>
          <a:p>
            <a:pPr>
              <a:buBlip>
                <a:blip r:embed="rId2"/>
              </a:buBlip>
            </a:pPr>
            <a:r>
              <a:rPr lang="en-US" sz="2400" dirty="0"/>
              <a:t>Digital Restaurant Menu Food Ordering App provides Time Saving for Consumers as well as Restaurants</a:t>
            </a:r>
          </a:p>
          <a:p>
            <a:pPr>
              <a:buBlip>
                <a:blip r:embed="rId2"/>
              </a:buBlip>
            </a:pPr>
            <a:endParaRPr lang="en-US" sz="2400"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99014" y="3760630"/>
            <a:ext cx="4197257" cy="2998041"/>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230073295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94011"/>
            <a:ext cx="9144000" cy="584775"/>
          </a:xfrm>
          <a:noFill/>
        </p:spPr>
        <p:txBody>
          <a:bodyPr vert="horz" wrap="square" lIns="91440" tIns="45720" rIns="91440" bIns="45720" rtlCol="0" anchor="t">
            <a:spAutoFit/>
          </a:bodyPr>
          <a:lstStyle/>
          <a:p>
            <a:pPr algn="ctr" defTabSz="457200"/>
            <a:r>
              <a:rPr lang="en-US" sz="3200" dirty="0">
                <a:solidFill>
                  <a:schemeClr val="tx1"/>
                </a:solidFill>
                <a:effectLst>
                  <a:outerShdw blurRad="38100" dist="38100" dir="2700000" algn="tl">
                    <a:srgbClr val="000000">
                      <a:alpha val="43137"/>
                    </a:srgbClr>
                  </a:outerShdw>
                </a:effectLst>
                <a:latin typeface="Trebuchet MS" panose="020B0603020202020204" pitchFamily="34" charset="0"/>
                <a:ea typeface="+mn-ea"/>
                <a:cs typeface="+mn-cs"/>
              </a:rPr>
              <a:t>Problem Domain</a:t>
            </a:r>
          </a:p>
        </p:txBody>
      </p:sp>
      <p:sp>
        <p:nvSpPr>
          <p:cNvPr id="3" name="Content Placeholder 2"/>
          <p:cNvSpPr>
            <a:spLocks noGrp="1"/>
          </p:cNvSpPr>
          <p:nvPr>
            <p:ph idx="1"/>
          </p:nvPr>
        </p:nvSpPr>
        <p:spPr>
          <a:xfrm>
            <a:off x="484709" y="1724459"/>
            <a:ext cx="8260045" cy="4195481"/>
          </a:xfrm>
        </p:spPr>
        <p:txBody>
          <a:bodyPr vert="horz" lIns="91440" tIns="45720" rIns="91440" bIns="45720" rtlCol="0">
            <a:normAutofit/>
          </a:bodyPr>
          <a:lstStyle/>
          <a:p>
            <a:pPr>
              <a:buBlip>
                <a:blip r:embed="rId2"/>
              </a:buBlip>
            </a:pPr>
            <a:r>
              <a:rPr lang="en-US" dirty="0"/>
              <a:t>Currently the food apps and paper menu which exists are quite </a:t>
            </a:r>
            <a:r>
              <a:rPr lang="en-US" dirty="0"/>
              <a:t>limited.</a:t>
            </a:r>
          </a:p>
          <a:p>
            <a:pPr>
              <a:buBlip>
                <a:blip r:embed="rId2"/>
              </a:buBlip>
            </a:pPr>
            <a:r>
              <a:rPr lang="en-US" dirty="0"/>
              <a:t>There </a:t>
            </a:r>
            <a:r>
              <a:rPr lang="en-US" dirty="0"/>
              <a:t>is no way to show a new introduction of deal. </a:t>
            </a:r>
            <a:endParaRPr lang="en-US" dirty="0"/>
          </a:p>
          <a:p>
            <a:pPr>
              <a:buBlip>
                <a:blip r:embed="rId2"/>
              </a:buBlip>
            </a:pPr>
            <a:r>
              <a:rPr lang="en-US" dirty="0"/>
              <a:t>They </a:t>
            </a:r>
            <a:r>
              <a:rPr lang="en-US" dirty="0"/>
              <a:t>have to reprint the whole paper menu and distribute</a:t>
            </a:r>
            <a:r>
              <a:rPr lang="en-US" dirty="0"/>
              <a:t>.</a:t>
            </a:r>
          </a:p>
          <a:p>
            <a:pPr>
              <a:buBlip>
                <a:blip r:embed="rId2"/>
              </a:buBlip>
            </a:pPr>
            <a:r>
              <a:rPr lang="en-US" dirty="0"/>
              <a:t> </a:t>
            </a:r>
            <a:r>
              <a:rPr lang="en-US" dirty="0"/>
              <a:t>Usually it does not make sense what is on the menu people cannot visualize the food </a:t>
            </a:r>
            <a:r>
              <a:rPr lang="en-US" dirty="0"/>
              <a:t>ordered </a:t>
            </a:r>
            <a:r>
              <a:rPr lang="en-US" dirty="0"/>
              <a:t>that will appear in front of them. </a:t>
            </a:r>
          </a:p>
          <a:p>
            <a:pPr>
              <a:buBlip>
                <a:blip r:embed="rId2"/>
              </a:buBlip>
            </a:pP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32168" y="3850780"/>
            <a:ext cx="4021681" cy="2685245"/>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211875736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52718"/>
            <a:ext cx="9144000" cy="584775"/>
          </a:xfrm>
          <a:noFill/>
        </p:spPr>
        <p:txBody>
          <a:bodyPr vert="horz" wrap="square" lIns="91440" tIns="45720" rIns="91440" bIns="45720" rtlCol="0" anchor="t">
            <a:spAutoFit/>
          </a:bodyPr>
          <a:lstStyle/>
          <a:p>
            <a:pPr algn="ctr" defTabSz="457200"/>
            <a:r>
              <a:rPr lang="en-US" sz="3200" dirty="0">
                <a:solidFill>
                  <a:schemeClr val="tx1"/>
                </a:solidFill>
                <a:effectLst>
                  <a:outerShdw blurRad="38100" dist="38100" dir="2700000" algn="tl">
                    <a:srgbClr val="000000">
                      <a:alpha val="43137"/>
                    </a:srgbClr>
                  </a:outerShdw>
                </a:effectLst>
                <a:latin typeface="Trebuchet MS" panose="020B0603020202020204" pitchFamily="34" charset="0"/>
                <a:ea typeface="+mn-ea"/>
                <a:cs typeface="+mn-cs"/>
              </a:rPr>
              <a:t>Interviewee</a:t>
            </a:r>
          </a:p>
        </p:txBody>
      </p:sp>
      <p:sp>
        <p:nvSpPr>
          <p:cNvPr id="3" name="Content Placeholder 2"/>
          <p:cNvSpPr>
            <a:spLocks noGrp="1"/>
          </p:cNvSpPr>
          <p:nvPr>
            <p:ph idx="1"/>
          </p:nvPr>
        </p:nvSpPr>
        <p:spPr>
          <a:xfrm>
            <a:off x="828436" y="1666559"/>
            <a:ext cx="6711654" cy="4195481"/>
          </a:xfrm>
        </p:spPr>
        <p:txBody>
          <a:bodyPr vert="horz" lIns="91440" tIns="45720" rIns="91440" bIns="45720" rtlCol="0">
            <a:normAutofit/>
          </a:bodyPr>
          <a:lstStyle/>
          <a:p>
            <a:pPr>
              <a:buBlip>
                <a:blip r:embed="rId2"/>
              </a:buBlip>
            </a:pPr>
            <a:r>
              <a:rPr lang="en-US" sz="2400" dirty="0"/>
              <a:t>Person who dine at a restaurant and eat</a:t>
            </a:r>
          </a:p>
          <a:p>
            <a:pPr>
              <a:buBlip>
                <a:blip r:embed="rId2"/>
              </a:buBlip>
            </a:pPr>
            <a:r>
              <a:rPr lang="en-US" sz="2400" dirty="0"/>
              <a:t>Person who order food online</a:t>
            </a:r>
          </a:p>
          <a:p>
            <a:pPr>
              <a:buBlip>
                <a:blip r:embed="rId2"/>
              </a:buBlip>
            </a:pPr>
            <a:r>
              <a:rPr lang="en-US" sz="2400" dirty="0"/>
              <a:t>Person who manages the menu at restaurant</a:t>
            </a:r>
          </a:p>
          <a:p>
            <a:pPr>
              <a:buBlip>
                <a:blip r:embed="rId2"/>
              </a:buBlip>
            </a:pPr>
            <a:r>
              <a:rPr lang="en-US" sz="2400" dirty="0"/>
              <a:t>Advertising department of restaurant</a:t>
            </a:r>
          </a:p>
          <a:p>
            <a:pPr>
              <a:buBlip>
                <a:blip r:embed="rId2"/>
              </a:buBlip>
            </a:pPr>
            <a:r>
              <a:rPr lang="en-US" sz="2400" dirty="0"/>
              <a:t>Owner of restaurant</a:t>
            </a:r>
          </a:p>
          <a:p>
            <a:pPr>
              <a:buBlip>
                <a:blip r:embed="rId2"/>
              </a:buBlip>
            </a:pPr>
            <a:endParaRPr lang="en-US" sz="2400" dirty="0"/>
          </a:p>
        </p:txBody>
      </p:sp>
    </p:spTree>
    <p:extLst>
      <p:ext uri="{BB962C8B-B14F-4D97-AF65-F5344CB8AC3E}">
        <p14:creationId xmlns:p14="http://schemas.microsoft.com/office/powerpoint/2010/main" val="125587178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52718"/>
            <a:ext cx="9144000" cy="584775"/>
          </a:xfrm>
          <a:noFill/>
        </p:spPr>
        <p:txBody>
          <a:bodyPr wrap="square" rtlCol="0">
            <a:spAutoFit/>
          </a:bodyPr>
          <a:lstStyle/>
          <a:p>
            <a:pPr algn="ctr" defTabSz="457200"/>
            <a:r>
              <a:rPr lang="en-US" sz="3200" dirty="0">
                <a:solidFill>
                  <a:schemeClr val="tx1"/>
                </a:solidFill>
                <a:effectLst>
                  <a:outerShdw blurRad="38100" dist="38100" dir="2700000" algn="tl">
                    <a:srgbClr val="000000">
                      <a:alpha val="43137"/>
                    </a:srgbClr>
                  </a:outerShdw>
                </a:effectLst>
                <a:latin typeface="Trebuchet MS" panose="020B0603020202020204" pitchFamily="34" charset="0"/>
                <a:ea typeface="+mn-ea"/>
                <a:cs typeface="+mn-cs"/>
              </a:rPr>
              <a:t>Needfinding and its results</a:t>
            </a:r>
          </a:p>
        </p:txBody>
      </p:sp>
      <p:sp>
        <p:nvSpPr>
          <p:cNvPr id="3" name="Content Placeholder 2"/>
          <p:cNvSpPr>
            <a:spLocks noGrp="1"/>
          </p:cNvSpPr>
          <p:nvPr>
            <p:ph sz="half" idx="2"/>
          </p:nvPr>
        </p:nvSpPr>
        <p:spPr>
          <a:xfrm>
            <a:off x="827700" y="1853248"/>
            <a:ext cx="3298113" cy="4403090"/>
          </a:xfrm>
        </p:spPr>
        <p:txBody>
          <a:bodyPr>
            <a:normAutofit fontScale="92500" lnSpcReduction="10000"/>
          </a:bodyPr>
          <a:lstStyle/>
          <a:p>
            <a:pPr>
              <a:buBlip>
                <a:blip r:embed="rId2"/>
              </a:buBlip>
            </a:pPr>
            <a:r>
              <a:rPr lang="en-US" sz="2400" dirty="0"/>
              <a:t>A good visual app is required to make the food ordering system a good experience.</a:t>
            </a:r>
          </a:p>
          <a:p>
            <a:pPr>
              <a:buBlip>
                <a:blip r:embed="rId2"/>
              </a:buBlip>
            </a:pPr>
            <a:r>
              <a:rPr lang="en-US" sz="2400" dirty="0"/>
              <a:t>Making it  easy and visually better.</a:t>
            </a:r>
          </a:p>
          <a:p>
            <a:pPr>
              <a:buBlip>
                <a:blip r:embed="rId2"/>
              </a:buBlip>
            </a:pPr>
            <a:r>
              <a:rPr lang="en-US" sz="2400" dirty="0"/>
              <a:t>Allowing the customers to share their photo reviews.</a:t>
            </a:r>
          </a:p>
          <a:p>
            <a:pPr>
              <a:buBlip>
                <a:blip r:embed="rId2"/>
              </a:buBlip>
            </a:pPr>
            <a:r>
              <a:rPr lang="en-US" sz="2400" dirty="0"/>
              <a:t>Special deals and promotions.</a:t>
            </a:r>
          </a:p>
        </p:txBody>
      </p:sp>
      <p:pic>
        <p:nvPicPr>
          <p:cNvPr id="8" name="Content Placeholder 7"/>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4581525" y="2342607"/>
            <a:ext cx="4379563" cy="2914400"/>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146089088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1818" y="1880316"/>
            <a:ext cx="7733211" cy="1341120"/>
          </a:xfrm>
        </p:spPr>
        <p:txBody>
          <a:bodyPr/>
          <a:lstStyle/>
          <a:p>
            <a:r>
              <a:rPr lang="en-US" sz="3000" b="1" dirty="0" smtClean="0"/>
              <a:t>POV (1) :</a:t>
            </a:r>
            <a:r>
              <a:rPr lang="en-US" sz="2400" dirty="0" smtClean="0"/>
              <a:t>We </a:t>
            </a:r>
            <a:r>
              <a:rPr lang="en-US" sz="2400" dirty="0"/>
              <a:t>met Ayesha who was very much interested in knowing the how the dish will appear and taste before </a:t>
            </a:r>
            <a:r>
              <a:rPr lang="en-US" sz="2400" dirty="0" smtClean="0"/>
              <a:t>ordering and it will be gae changing for other people who thinks of this problem</a:t>
            </a:r>
            <a:br>
              <a:rPr lang="en-US" sz="2400" dirty="0" smtClean="0"/>
            </a:br>
            <a:endParaRPr lang="en-US" sz="2400" dirty="0"/>
          </a:p>
        </p:txBody>
      </p:sp>
    </p:spTree>
    <p:extLst>
      <p:ext uri="{BB962C8B-B14F-4D97-AF65-F5344CB8AC3E}">
        <p14:creationId xmlns:p14="http://schemas.microsoft.com/office/powerpoint/2010/main" val="235527431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1788" y="1341120"/>
            <a:ext cx="8787983" cy="4939814"/>
          </a:xfrm>
          <a:prstGeom prst="rect">
            <a:avLst/>
          </a:prstGeom>
        </p:spPr>
        <p:txBody>
          <a:bodyPr vert="horz" lIns="91440" tIns="45720" rIns="91440" bIns="45720" rtlCol="0">
            <a:normAutofit/>
          </a:bodyPr>
          <a:lstStyle>
            <a:lvl1pPr marL="342906" indent="-342906" defTabSz="457207">
              <a:spcBef>
                <a:spcPts val="1000"/>
              </a:spcBef>
              <a:spcAft>
                <a:spcPts val="0"/>
              </a:spcAft>
              <a:buClr>
                <a:schemeClr val="bg2">
                  <a:lumMod val="40000"/>
                  <a:lumOff val="60000"/>
                </a:schemeClr>
              </a:buClr>
              <a:buSzPct val="80000"/>
              <a:buFont typeface="Wingdings 3" charset="2"/>
              <a:buBlip>
                <a:blip r:embed="rId2"/>
              </a:buBlip>
              <a:defRPr sz="2400" b="0" i="0">
                <a:latin typeface="+mj-lt"/>
                <a:ea typeface="+mj-ea"/>
                <a:cs typeface="+mj-cs"/>
              </a:defRPr>
            </a:lvl1pPr>
            <a:lvl2pPr marL="742962" indent="-285755" defTabSz="457207">
              <a:spcBef>
                <a:spcPts val="1000"/>
              </a:spcBef>
              <a:spcAft>
                <a:spcPts val="0"/>
              </a:spcAft>
              <a:buClr>
                <a:schemeClr val="bg2">
                  <a:lumMod val="40000"/>
                  <a:lumOff val="60000"/>
                </a:schemeClr>
              </a:buClr>
              <a:buSzPct val="80000"/>
              <a:buFont typeface="Wingdings 3" charset="2"/>
              <a:buChar char=""/>
              <a:defRPr sz="1600" b="0" i="0">
                <a:latin typeface="+mj-lt"/>
                <a:ea typeface="+mj-ea"/>
                <a:cs typeface="+mj-cs"/>
              </a:defRPr>
            </a:lvl2pPr>
            <a:lvl3pPr marL="1143020" indent="-228604" defTabSz="457207">
              <a:spcBef>
                <a:spcPts val="1000"/>
              </a:spcBef>
              <a:spcAft>
                <a:spcPts val="0"/>
              </a:spcAft>
              <a:buClr>
                <a:schemeClr val="bg2">
                  <a:lumMod val="40000"/>
                  <a:lumOff val="60000"/>
                </a:schemeClr>
              </a:buClr>
              <a:buSzPct val="80000"/>
              <a:buFont typeface="Wingdings 3" charset="2"/>
              <a:buChar char=""/>
              <a:defRPr sz="1400" b="0" i="0">
                <a:latin typeface="+mj-lt"/>
                <a:ea typeface="+mj-ea"/>
                <a:cs typeface="+mj-cs"/>
              </a:defRPr>
            </a:lvl3pPr>
            <a:lvl4pPr marL="1600227" indent="-228604" defTabSz="457207">
              <a:spcBef>
                <a:spcPts val="1000"/>
              </a:spcBef>
              <a:spcAft>
                <a:spcPts val="0"/>
              </a:spcAft>
              <a:buClr>
                <a:schemeClr val="bg2">
                  <a:lumMod val="40000"/>
                  <a:lumOff val="60000"/>
                </a:schemeClr>
              </a:buClr>
              <a:buSzPct val="80000"/>
              <a:buFont typeface="Wingdings 3" charset="2"/>
              <a:buChar char=""/>
              <a:defRPr sz="1200" b="0" i="0">
                <a:latin typeface="+mj-lt"/>
                <a:ea typeface="+mj-ea"/>
                <a:cs typeface="+mj-cs"/>
              </a:defRPr>
            </a:lvl4pPr>
            <a:lvl5pPr marL="2057434" indent="-228604" defTabSz="457207">
              <a:spcBef>
                <a:spcPts val="1000"/>
              </a:spcBef>
              <a:spcAft>
                <a:spcPts val="0"/>
              </a:spcAft>
              <a:buClr>
                <a:schemeClr val="bg2">
                  <a:lumMod val="40000"/>
                  <a:lumOff val="60000"/>
                </a:schemeClr>
              </a:buClr>
              <a:buSzPct val="80000"/>
              <a:buFont typeface="Wingdings 3" charset="2"/>
              <a:buChar char=""/>
              <a:defRPr sz="1200" b="0" i="0">
                <a:latin typeface="+mj-lt"/>
                <a:ea typeface="+mj-ea"/>
                <a:cs typeface="+mj-cs"/>
              </a:defRPr>
            </a:lvl5pPr>
            <a:lvl6pPr marL="2514642" indent="-228604" defTabSz="457207">
              <a:spcBef>
                <a:spcPts val="1000"/>
              </a:spcBef>
              <a:spcAft>
                <a:spcPts val="0"/>
              </a:spcAft>
              <a:buClr>
                <a:schemeClr val="bg2">
                  <a:lumMod val="40000"/>
                  <a:lumOff val="60000"/>
                </a:schemeClr>
              </a:buClr>
              <a:buSzPct val="80000"/>
              <a:buFont typeface="Wingdings 3" charset="2"/>
              <a:buChar char=""/>
              <a:defRPr sz="1200" b="0" i="0">
                <a:latin typeface="+mj-lt"/>
                <a:ea typeface="+mj-ea"/>
                <a:cs typeface="+mj-cs"/>
              </a:defRPr>
            </a:lvl6pPr>
            <a:lvl7pPr marL="2971849" indent="-228604" defTabSz="457207">
              <a:spcBef>
                <a:spcPts val="1000"/>
              </a:spcBef>
              <a:spcAft>
                <a:spcPts val="0"/>
              </a:spcAft>
              <a:buClr>
                <a:schemeClr val="bg2">
                  <a:lumMod val="40000"/>
                  <a:lumOff val="60000"/>
                </a:schemeClr>
              </a:buClr>
              <a:buSzPct val="80000"/>
              <a:buFont typeface="Wingdings 3" charset="2"/>
              <a:buChar char=""/>
              <a:defRPr sz="1200" b="0" i="0">
                <a:latin typeface="+mj-lt"/>
                <a:ea typeface="+mj-ea"/>
                <a:cs typeface="+mj-cs"/>
              </a:defRPr>
            </a:lvl7pPr>
            <a:lvl8pPr marL="3429057" indent="-228604" defTabSz="457207">
              <a:spcBef>
                <a:spcPts val="1000"/>
              </a:spcBef>
              <a:spcAft>
                <a:spcPts val="0"/>
              </a:spcAft>
              <a:buClr>
                <a:schemeClr val="bg2">
                  <a:lumMod val="40000"/>
                  <a:lumOff val="60000"/>
                </a:schemeClr>
              </a:buClr>
              <a:buSzPct val="80000"/>
              <a:buFont typeface="Wingdings 3" charset="2"/>
              <a:buChar char=""/>
              <a:defRPr sz="1200" b="0" i="0">
                <a:latin typeface="+mj-lt"/>
                <a:ea typeface="+mj-ea"/>
                <a:cs typeface="+mj-cs"/>
              </a:defRPr>
            </a:lvl8pPr>
            <a:lvl9pPr marL="3886264" indent="-228604" defTabSz="457207">
              <a:spcBef>
                <a:spcPts val="1000"/>
              </a:spcBef>
              <a:spcAft>
                <a:spcPts val="0"/>
              </a:spcAft>
              <a:buClr>
                <a:schemeClr val="bg2">
                  <a:lumMod val="40000"/>
                  <a:lumOff val="60000"/>
                </a:schemeClr>
              </a:buClr>
              <a:buSzPct val="80000"/>
              <a:buFont typeface="Wingdings 3" charset="2"/>
              <a:buChar char=""/>
              <a:defRPr sz="1200" b="0" i="0">
                <a:latin typeface="+mj-lt"/>
                <a:ea typeface="+mj-ea"/>
                <a:cs typeface="+mj-cs"/>
              </a:defRPr>
            </a:lvl9pPr>
          </a:lstStyle>
          <a:p>
            <a:r>
              <a:rPr lang="en-US" sz="2000" dirty="0"/>
              <a:t>HMW built something to show the pictures of food items</a:t>
            </a:r>
          </a:p>
          <a:p>
            <a:r>
              <a:rPr lang="en-US" sz="2000" dirty="0"/>
              <a:t>HMW  show actuall pictures</a:t>
            </a:r>
          </a:p>
          <a:p>
            <a:r>
              <a:rPr lang="en-US" sz="2000" dirty="0"/>
              <a:t>HMW take pictures</a:t>
            </a:r>
          </a:p>
          <a:p>
            <a:r>
              <a:rPr lang="en-US" sz="2000" dirty="0"/>
              <a:t>HMW bring customers and restaurant on board</a:t>
            </a:r>
          </a:p>
          <a:p>
            <a:r>
              <a:rPr lang="en-US" sz="2000" dirty="0"/>
              <a:t>HMW  take orders </a:t>
            </a:r>
          </a:p>
          <a:p>
            <a:r>
              <a:rPr lang="en-US" sz="2000" dirty="0"/>
              <a:t>HMW use tech to help us</a:t>
            </a:r>
          </a:p>
          <a:p>
            <a:r>
              <a:rPr lang="en-US" sz="2000" dirty="0"/>
              <a:t>HMW build a better UI and UX</a:t>
            </a:r>
          </a:p>
          <a:p>
            <a:r>
              <a:rPr lang="en-US" sz="2000" dirty="0"/>
              <a:t>HMW market it</a:t>
            </a:r>
          </a:p>
          <a:p>
            <a:r>
              <a:rPr lang="en-US" sz="2000" dirty="0"/>
              <a:t>HMW use AI to recommend food</a:t>
            </a:r>
          </a:p>
          <a:p>
            <a:r>
              <a:rPr lang="en-US" sz="2000" dirty="0"/>
              <a:t>HMW implement picture reviews</a:t>
            </a:r>
          </a:p>
        </p:txBody>
      </p:sp>
      <p:sp>
        <p:nvSpPr>
          <p:cNvPr id="5" name="Title 4"/>
          <p:cNvSpPr>
            <a:spLocks noGrp="1"/>
          </p:cNvSpPr>
          <p:nvPr>
            <p:ph type="title"/>
          </p:nvPr>
        </p:nvSpPr>
        <p:spPr>
          <a:xfrm>
            <a:off x="0" y="505105"/>
            <a:ext cx="9144000" cy="584775"/>
          </a:xfrm>
          <a:noFill/>
        </p:spPr>
        <p:txBody>
          <a:bodyPr vert="horz" wrap="square" lIns="91440" tIns="45720" rIns="91440" bIns="45720" rtlCol="0" anchor="t">
            <a:spAutoFit/>
          </a:bodyPr>
          <a:lstStyle/>
          <a:p>
            <a:pPr algn="ctr" defTabSz="457200"/>
            <a:r>
              <a:rPr lang="en-US" sz="3200" dirty="0">
                <a:solidFill>
                  <a:schemeClr val="tx1"/>
                </a:solidFill>
                <a:effectLst>
                  <a:outerShdw blurRad="38100" dist="38100" dir="2700000" algn="tl">
                    <a:srgbClr val="000000">
                      <a:alpha val="43137"/>
                    </a:srgbClr>
                  </a:outerShdw>
                </a:effectLst>
                <a:latin typeface="Trebuchet MS" panose="020B0603020202020204" pitchFamily="34" charset="0"/>
                <a:ea typeface="+mn-ea"/>
                <a:cs typeface="+mn-cs"/>
              </a:rPr>
              <a:t>How Might We?</a:t>
            </a:r>
          </a:p>
        </p:txBody>
      </p:sp>
    </p:spTree>
    <p:extLst>
      <p:ext uri="{BB962C8B-B14F-4D97-AF65-F5344CB8AC3E}">
        <p14:creationId xmlns:p14="http://schemas.microsoft.com/office/powerpoint/2010/main" val="198160881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52718"/>
            <a:ext cx="9144000" cy="584775"/>
          </a:xfrm>
          <a:noFill/>
        </p:spPr>
        <p:txBody>
          <a:bodyPr vert="horz" wrap="square" lIns="91440" tIns="45720" rIns="91440" bIns="45720" rtlCol="0" anchor="t">
            <a:spAutoFit/>
          </a:bodyPr>
          <a:lstStyle/>
          <a:p>
            <a:pPr algn="ctr" defTabSz="457200"/>
            <a:r>
              <a:rPr lang="en-US" sz="3200" dirty="0">
                <a:solidFill>
                  <a:schemeClr val="tx1"/>
                </a:solidFill>
                <a:effectLst>
                  <a:outerShdw blurRad="38100" dist="38100" dir="2700000" algn="tl">
                    <a:srgbClr val="000000">
                      <a:alpha val="43137"/>
                    </a:srgbClr>
                  </a:outerShdw>
                </a:effectLst>
                <a:latin typeface="Trebuchet MS" panose="020B0603020202020204" pitchFamily="34" charset="0"/>
                <a:ea typeface="+mn-ea"/>
                <a:cs typeface="+mn-cs"/>
              </a:rPr>
              <a:t>3 Best HMW</a:t>
            </a:r>
          </a:p>
        </p:txBody>
      </p:sp>
      <p:sp>
        <p:nvSpPr>
          <p:cNvPr id="3" name="Content Placeholder 2"/>
          <p:cNvSpPr>
            <a:spLocks noGrp="1"/>
          </p:cNvSpPr>
          <p:nvPr>
            <p:ph idx="1"/>
          </p:nvPr>
        </p:nvSpPr>
        <p:spPr>
          <a:xfrm>
            <a:off x="949234" y="1843920"/>
            <a:ext cx="7489372" cy="2013978"/>
          </a:xfrm>
        </p:spPr>
        <p:txBody>
          <a:bodyPr vert="horz" lIns="91440" tIns="45720" rIns="91440" bIns="45720" rtlCol="0">
            <a:normAutofit/>
          </a:bodyPr>
          <a:lstStyle/>
          <a:p>
            <a:pPr>
              <a:buBlip>
                <a:blip r:embed="rId2"/>
              </a:buBlip>
            </a:pPr>
            <a:r>
              <a:rPr lang="en-US" dirty="0"/>
              <a:t>HMW built something to show the pictures of food items</a:t>
            </a:r>
          </a:p>
          <a:p>
            <a:pPr>
              <a:buBlip>
                <a:blip r:embed="rId2"/>
              </a:buBlip>
            </a:pPr>
            <a:r>
              <a:rPr lang="en-US" dirty="0"/>
              <a:t>HMW  show actuall pictures</a:t>
            </a:r>
          </a:p>
          <a:p>
            <a:pPr>
              <a:buBlip>
                <a:blip r:embed="rId2"/>
              </a:buBlip>
            </a:pPr>
            <a:r>
              <a:rPr lang="en-US" dirty="0"/>
              <a:t>HMW  take orders </a:t>
            </a:r>
          </a:p>
          <a:p>
            <a:pPr>
              <a:buBlip>
                <a:blip r:embed="rId2"/>
              </a:buBlip>
            </a:pPr>
            <a:endParaRPr lang="en-US" dirty="0"/>
          </a:p>
        </p:txBody>
      </p:sp>
    </p:spTree>
    <p:extLst>
      <p:ext uri="{BB962C8B-B14F-4D97-AF65-F5344CB8AC3E}">
        <p14:creationId xmlns:p14="http://schemas.microsoft.com/office/powerpoint/2010/main" val="1156138415"/>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Red">
      <a:dk1>
        <a:sysClr val="windowText" lastClr="000000"/>
      </a:dk1>
      <a:lt1>
        <a:sysClr val="window" lastClr="FFFFFF"/>
      </a:lt1>
      <a:dk2>
        <a:srgbClr val="323232"/>
      </a:dk2>
      <a:lt2>
        <a:srgbClr val="E5C243"/>
      </a:lt2>
      <a:accent1>
        <a:srgbClr val="A5300F"/>
      </a:accent1>
      <a:accent2>
        <a:srgbClr val="D55816"/>
      </a:accent2>
      <a:accent3>
        <a:srgbClr val="E19825"/>
      </a:accent3>
      <a:accent4>
        <a:srgbClr val="B19C7D"/>
      </a:accent4>
      <a:accent5>
        <a:srgbClr val="7F5F52"/>
      </a:accent5>
      <a:accent6>
        <a:srgbClr val="B27D49"/>
      </a:accent6>
      <a:hlink>
        <a:srgbClr val="6B9F25"/>
      </a:hlink>
      <a:folHlink>
        <a:srgbClr val="B26B02"/>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emplate>Ion</Template>
  <TotalTime>478</TotalTime>
  <Words>570</Words>
  <Application>Microsoft Office PowerPoint</Application>
  <PresentationFormat>On-screen Show (4:3)</PresentationFormat>
  <Paragraphs>92</Paragraphs>
  <Slides>20</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20</vt:i4>
      </vt:variant>
    </vt:vector>
  </HeadingPairs>
  <TitlesOfParts>
    <vt:vector size="28" baseType="lpstr">
      <vt:lpstr>Arial</vt:lpstr>
      <vt:lpstr>Brush Script Std</vt:lpstr>
      <vt:lpstr>Calibri</vt:lpstr>
      <vt:lpstr>Century Gothic</vt:lpstr>
      <vt:lpstr>Times New Roman</vt:lpstr>
      <vt:lpstr>Trebuchet MS</vt:lpstr>
      <vt:lpstr>Wingdings 3</vt:lpstr>
      <vt:lpstr>Ion</vt:lpstr>
      <vt:lpstr> DIGI Menu</vt:lpstr>
      <vt:lpstr>PowerPoint Presentation</vt:lpstr>
      <vt:lpstr>Problem Domain</vt:lpstr>
      <vt:lpstr>Problem Domain</vt:lpstr>
      <vt:lpstr>Interviewee</vt:lpstr>
      <vt:lpstr>Needfinding and its results</vt:lpstr>
      <vt:lpstr>POV (1) :We met Ayesha who was very much interested in knowing the how the dish will appear and taste before ordering and it will be gae changing for other people who thinks of this problem </vt:lpstr>
      <vt:lpstr>How Might We?</vt:lpstr>
      <vt:lpstr>3 Best HMW</vt:lpstr>
      <vt:lpstr>POV (2):We met the owner who showed interest in this unique idea of attracting and reaching customers  he said it would be game changing if they get this type of service </vt:lpstr>
      <vt:lpstr>PowerPoint Presentation</vt:lpstr>
      <vt:lpstr>3 Best HMW</vt:lpstr>
      <vt:lpstr>Solution</vt:lpstr>
      <vt:lpstr>Prototype</vt:lpstr>
      <vt:lpstr>Photo &amp; Text reviews</vt:lpstr>
      <vt:lpstr>How it was be tested</vt:lpstr>
      <vt:lpstr>Things that worked</vt:lpstr>
      <vt:lpstr>Things that didn’t worked</vt:lpstr>
      <vt:lpstr>Surprises</vt:lpstr>
      <vt:lpstr>Validity of assumption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 Ali Ahmed</dc:creator>
  <cp:lastModifiedBy>M Ali Ahmed</cp:lastModifiedBy>
  <cp:revision>45</cp:revision>
  <dcterms:created xsi:type="dcterms:W3CDTF">2017-04-05T06:51:04Z</dcterms:created>
  <dcterms:modified xsi:type="dcterms:W3CDTF">2017-04-10T10:33:41Z</dcterms:modified>
</cp:coreProperties>
</file>